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 id="2147483872" r:id="rId2"/>
  </p:sldMasterIdLst>
  <p:notesMasterIdLst>
    <p:notesMasterId r:id="rId23"/>
  </p:notesMasterIdLst>
  <p:handoutMasterIdLst>
    <p:handoutMasterId r:id="rId24"/>
  </p:handoutMasterIdLst>
  <p:sldIdLst>
    <p:sldId id="344" r:id="rId3"/>
    <p:sldId id="381" r:id="rId4"/>
    <p:sldId id="394" r:id="rId5"/>
    <p:sldId id="343" r:id="rId6"/>
    <p:sldId id="389" r:id="rId7"/>
    <p:sldId id="390" r:id="rId8"/>
    <p:sldId id="396" r:id="rId9"/>
    <p:sldId id="380" r:id="rId10"/>
    <p:sldId id="395" r:id="rId11"/>
    <p:sldId id="400" r:id="rId12"/>
    <p:sldId id="401" r:id="rId13"/>
    <p:sldId id="382" r:id="rId14"/>
    <p:sldId id="386" r:id="rId15"/>
    <p:sldId id="377" r:id="rId16"/>
    <p:sldId id="399" r:id="rId17"/>
    <p:sldId id="387" r:id="rId18"/>
    <p:sldId id="367" r:id="rId19"/>
    <p:sldId id="402" r:id="rId20"/>
    <p:sldId id="391" r:id="rId21"/>
    <p:sldId id="392" r:id="rId22"/>
  </p:sldIdLst>
  <p:sldSz cx="9144000" cy="6858000" type="screen4x3"/>
  <p:notesSz cx="6858000" cy="9296400"/>
  <p:defaultTextStyle>
    <a:defPPr>
      <a:defRPr lang="en-US"/>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00"/>
    <a:srgbClr val="FFE7F1"/>
    <a:srgbClr val="FFFFCC"/>
    <a:srgbClr val="347B80"/>
    <a:srgbClr val="000099"/>
    <a:srgbClr val="74CDCD"/>
    <a:srgbClr val="EBF1E3"/>
    <a:srgbClr val="FEFEF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6" autoAdjust="0"/>
  </p:normalViewPr>
  <p:slideViewPr>
    <p:cSldViewPr snapToGrid="0">
      <p:cViewPr>
        <p:scale>
          <a:sx n="60" d="100"/>
          <a:sy n="60" d="100"/>
        </p:scale>
        <p:origin x="-1572" y="-144"/>
      </p:cViewPr>
      <p:guideLst>
        <p:guide orient="horz" pos="24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6"/>
    </p:cViewPr>
  </p:sorterViewPr>
  <p:notesViewPr>
    <p:cSldViewPr snapToGrid="0">
      <p:cViewPr varScale="1">
        <p:scale>
          <a:sx n="76" d="100"/>
          <a:sy n="76" d="100"/>
        </p:scale>
        <p:origin x="-321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3550"/>
          </a:xfrm>
          <a:prstGeom prst="rect">
            <a:avLst/>
          </a:prstGeom>
          <a:noFill/>
          <a:ln w="9525">
            <a:noFill/>
            <a:miter lim="800000"/>
            <a:headEnd/>
            <a:tailEnd/>
          </a:ln>
          <a:effectLst/>
        </p:spPr>
        <p:txBody>
          <a:bodyPr vert="horz" wrap="square" lIns="91774" tIns="45886" rIns="91774" bIns="45886" numCol="1" anchor="t" anchorCtr="0" compatLnSpc="1">
            <a:prstTxWarp prst="textNoShape">
              <a:avLst/>
            </a:prstTxWarp>
          </a:bodyPr>
          <a:lstStyle>
            <a:lvl1pPr defTabSz="918189">
              <a:defRPr sz="1200">
                <a:latin typeface="Times New Roman" pitchFamily="-106"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885579" y="0"/>
            <a:ext cx="2972421" cy="463550"/>
          </a:xfrm>
          <a:prstGeom prst="rect">
            <a:avLst/>
          </a:prstGeom>
          <a:noFill/>
          <a:ln w="9525">
            <a:noFill/>
            <a:miter lim="800000"/>
            <a:headEnd/>
            <a:tailEnd/>
          </a:ln>
          <a:effectLst/>
        </p:spPr>
        <p:txBody>
          <a:bodyPr vert="horz" wrap="square" lIns="91774" tIns="45886" rIns="91774" bIns="45886" numCol="1" anchor="t" anchorCtr="0" compatLnSpc="1">
            <a:prstTxWarp prst="textNoShape">
              <a:avLst/>
            </a:prstTxWarp>
          </a:bodyPr>
          <a:lstStyle>
            <a:lvl1pPr algn="r" defTabSz="918189">
              <a:defRPr sz="1200">
                <a:latin typeface="Times New Roman" pitchFamily="-106"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1" y="8832850"/>
            <a:ext cx="2972421" cy="463550"/>
          </a:xfrm>
          <a:prstGeom prst="rect">
            <a:avLst/>
          </a:prstGeom>
          <a:noFill/>
          <a:ln w="9525">
            <a:noFill/>
            <a:miter lim="800000"/>
            <a:headEnd/>
            <a:tailEnd/>
          </a:ln>
          <a:effectLst/>
        </p:spPr>
        <p:txBody>
          <a:bodyPr vert="horz" wrap="square" lIns="91774" tIns="45886" rIns="91774" bIns="45886" numCol="1" anchor="b" anchorCtr="0" compatLnSpc="1">
            <a:prstTxWarp prst="textNoShape">
              <a:avLst/>
            </a:prstTxWarp>
          </a:bodyPr>
          <a:lstStyle>
            <a:lvl1pPr defTabSz="918189">
              <a:defRPr sz="1200">
                <a:latin typeface="Times New Roman" pitchFamily="-106"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5579" y="8832850"/>
            <a:ext cx="2972421" cy="463550"/>
          </a:xfrm>
          <a:prstGeom prst="rect">
            <a:avLst/>
          </a:prstGeom>
          <a:noFill/>
          <a:ln w="9525">
            <a:noFill/>
            <a:miter lim="800000"/>
            <a:headEnd/>
            <a:tailEnd/>
          </a:ln>
          <a:effectLst/>
        </p:spPr>
        <p:txBody>
          <a:bodyPr vert="horz" wrap="square" lIns="91774" tIns="45886" rIns="91774" bIns="45886" numCol="1" anchor="b" anchorCtr="0" compatLnSpc="1">
            <a:prstTxWarp prst="textNoShape">
              <a:avLst/>
            </a:prstTxWarp>
          </a:bodyPr>
          <a:lstStyle>
            <a:lvl1pPr algn="r" defTabSz="917575">
              <a:defRPr sz="1200">
                <a:latin typeface="Times New Roman" pitchFamily="18" charset="0"/>
              </a:defRPr>
            </a:lvl1pPr>
          </a:lstStyle>
          <a:p>
            <a:fld id="{48AA91D5-F2A9-4742-9D96-79F6E8D6A2BA}" type="slidenum">
              <a:rPr lang="en-US" altLang="en-US"/>
              <a:pPr/>
              <a:t>‹#›</a:t>
            </a:fld>
            <a:endParaRPr lang="en-US" altLang="en-US"/>
          </a:p>
        </p:txBody>
      </p:sp>
    </p:spTree>
    <p:extLst>
      <p:ext uri="{BB962C8B-B14F-4D97-AF65-F5344CB8AC3E}">
        <p14:creationId xmlns:p14="http://schemas.microsoft.com/office/powerpoint/2010/main" val="3807709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72421" cy="463550"/>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884027" y="0"/>
            <a:ext cx="2972421" cy="463550"/>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6421" y="4416426"/>
            <a:ext cx="5485158" cy="4181475"/>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31263"/>
            <a:ext cx="2972421" cy="46355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4027" y="8831263"/>
            <a:ext cx="2972421" cy="46355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atin typeface="Times New Roman" pitchFamily="18" charset="0"/>
              </a:defRPr>
            </a:lvl1pPr>
          </a:lstStyle>
          <a:p>
            <a:fld id="{F95286F8-0CD4-437E-AEE7-B450619A4788}" type="slidenum">
              <a:rPr lang="en-US" altLang="en-US"/>
              <a:pPr/>
              <a:t>‹#›</a:t>
            </a:fld>
            <a:endParaRPr lang="en-US" altLang="en-US"/>
          </a:p>
        </p:txBody>
      </p:sp>
    </p:spTree>
    <p:extLst>
      <p:ext uri="{BB962C8B-B14F-4D97-AF65-F5344CB8AC3E}">
        <p14:creationId xmlns:p14="http://schemas.microsoft.com/office/powerpoint/2010/main" val="12560752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7BD3882C-103A-4517-BE1C-3BA5EF6A6239}" type="slidenum">
              <a:rPr lang="en-US" altLang="en-US" sz="1200">
                <a:solidFill>
                  <a:srgbClr val="000000"/>
                </a:solidFill>
                <a:latin typeface="Times New Roman" pitchFamily="18" charset="0"/>
              </a:rPr>
              <a:pPr eaLnBrk="1" hangingPunct="1"/>
              <a:t>1</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r>
              <a:rPr lang="en-US" altLang="en-US" dirty="0" smtClean="0">
                <a:latin typeface="Times New Roman" pitchFamily="18" charset="0"/>
                <a:ea typeface="ＭＳ Ｐゴシック" pitchFamily="34" charset="-128"/>
              </a:rPr>
              <a:t>Introduce team</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Dr. Elliott Hazen, NOAA, Southwest Fisheries Science Center, Environmental Research Division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Heidi Taylor, NOAA Fisheries, West Coast Regional Office Sustainable Fisheries Division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2010DB6B-5755-4C27-A98D-9555F6D3A1EB}" type="slidenum">
              <a:rPr lang="en-US" altLang="en-US" sz="1200">
                <a:solidFill>
                  <a:srgbClr val="000000"/>
                </a:solidFill>
                <a:latin typeface="Times New Roman" pitchFamily="18" charset="0"/>
              </a:rPr>
              <a:pPr eaLnBrk="1" hangingPunct="1"/>
              <a:t>13</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pPr algn="l" eaLnBrk="1" hangingPunct="1"/>
            <a:r>
              <a:rPr lang="en-US" dirty="0" smtClean="0"/>
              <a:t>We have made excellent progress in Phase I </a:t>
            </a:r>
            <a:r>
              <a:rPr lang="en-US" baseline="0" dirty="0" smtClean="0"/>
              <a:t>and our results </a:t>
            </a:r>
            <a:r>
              <a:rPr lang="en-US" altLang="en-US" sz="1200" dirty="0" smtClean="0"/>
              <a:t>demonstrate feasibility, tractability</a:t>
            </a:r>
            <a:r>
              <a:rPr lang="en-US" altLang="en-US" sz="1200" baseline="0" dirty="0" smtClean="0"/>
              <a:t> </a:t>
            </a:r>
            <a:r>
              <a:rPr lang="en-US" altLang="en-US" sz="1200" dirty="0" smtClean="0"/>
              <a:t>and utility of </a:t>
            </a:r>
            <a:r>
              <a:rPr lang="en-US" altLang="en-US" sz="1200" dirty="0" err="1" smtClean="0"/>
              <a:t>EcoCast</a:t>
            </a:r>
            <a:endParaRPr lang="en-US" altLang="en-US" sz="140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59D112F9-728D-447B-8C5B-D7E12D4F33DF}" type="slidenum">
              <a:rPr lang="en-US" altLang="en-US" sz="1200">
                <a:solidFill>
                  <a:srgbClr val="000000"/>
                </a:solidFill>
                <a:latin typeface="Times New Roman" pitchFamily="18" charset="0"/>
              </a:rPr>
              <a:pPr eaLnBrk="1" hangingPunct="1"/>
              <a:t>14</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From a year of consistent and effective outreach with our partners at NOAA, with the industry council (the interagency, joint powers body that governs the fishery),</a:t>
            </a:r>
            <a:r>
              <a:rPr lang="en-US" altLang="en-US" baseline="0" dirty="0" smtClean="0">
                <a:latin typeface="Times New Roman" pitchFamily="18" charset="0"/>
                <a:ea typeface="ＭＳ Ｐゴシック" pitchFamily="34" charset="-128"/>
              </a:rPr>
              <a:t> advisory boards and fishers </a:t>
            </a:r>
            <a:r>
              <a:rPr lang="en-US" altLang="en-US" dirty="0" smtClean="0">
                <a:latin typeface="Times New Roman" pitchFamily="18" charset="0"/>
                <a:ea typeface="ＭＳ Ｐゴシック" pitchFamily="34" charset="-128"/>
              </a:rPr>
              <a:t>, we refined the design criteria for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and built a strong collaborative relationship with partners, end-users, and stakeholders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At these meetings, we have presented our project activities and milestones as well as solicited feedback and input from stakeholders and</a:t>
            </a:r>
          </a:p>
          <a:p>
            <a:r>
              <a:rPr lang="en-US" altLang="en-US" dirty="0" smtClean="0">
                <a:latin typeface="Times New Roman" pitchFamily="18" charset="0"/>
                <a:ea typeface="ＭＳ Ｐゴシック" pitchFamily="34" charset="-128"/>
              </a:rPr>
              <a:t>end-users. </a:t>
            </a:r>
            <a:endParaRPr lang="en-US" altLang="en-US" b="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286F8-0CD4-437E-AEE7-B450619A4788}" type="slidenum">
              <a:rPr lang="en-US" altLang="en-US" smtClean="0"/>
              <a:pPr/>
              <a:t>16</a:t>
            </a:fld>
            <a:endParaRPr lang="en-US" altLang="en-US"/>
          </a:p>
        </p:txBody>
      </p:sp>
    </p:spTree>
    <p:extLst>
      <p:ext uri="{BB962C8B-B14F-4D97-AF65-F5344CB8AC3E}">
        <p14:creationId xmlns:p14="http://schemas.microsoft.com/office/powerpoint/2010/main" val="125153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E8E26FF2-DB8E-453C-B0C4-7818D478CAD4}"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r>
              <a:rPr lang="en-US" altLang="en-US" sz="1800" dirty="0" smtClean="0">
                <a:latin typeface="Times New Roman" pitchFamily="18" charset="0"/>
                <a:ea typeface="ＭＳ Ｐゴシック" pitchFamily="34" charset="-128"/>
              </a:rPr>
              <a:t>To ensure sustainable implementation and </a:t>
            </a:r>
            <a:r>
              <a:rPr lang="en-US" altLang="en-US" sz="1800" u="sng" dirty="0" smtClean="0">
                <a:latin typeface="Times New Roman" pitchFamily="18" charset="0"/>
                <a:ea typeface="ＭＳ Ｐゴシック" pitchFamily="34" charset="-128"/>
              </a:rPr>
              <a:t>mitigate risks</a:t>
            </a:r>
            <a:r>
              <a:rPr lang="en-US" altLang="en-US" sz="1800" dirty="0" smtClean="0">
                <a:latin typeface="Times New Roman" pitchFamily="18" charset="0"/>
                <a:ea typeface="ＭＳ Ｐゴシック" pitchFamily="34" charset="-128"/>
              </a:rPr>
              <a:t>, we have designed </a:t>
            </a:r>
            <a:r>
              <a:rPr lang="en-US" altLang="en-US" sz="1800" dirty="0" err="1" smtClean="0">
                <a:latin typeface="Times New Roman" pitchFamily="18" charset="0"/>
                <a:ea typeface="ＭＳ Ｐゴシック" pitchFamily="34" charset="-128"/>
              </a:rPr>
              <a:t>EcoCast</a:t>
            </a:r>
            <a:r>
              <a:rPr lang="en-US" altLang="en-US" sz="1800" dirty="0" smtClean="0">
                <a:latin typeface="Times New Roman" pitchFamily="18" charset="0"/>
                <a:ea typeface="ＭＳ Ｐゴシック" pitchFamily="34" charset="-128"/>
              </a:rPr>
              <a:t> to align with existing and stable supported NOAA infrastructure.</a:t>
            </a:r>
          </a:p>
          <a:p>
            <a:pPr>
              <a:spcBef>
                <a:spcPct val="0"/>
              </a:spcBef>
            </a:pPr>
            <a:r>
              <a:rPr lang="en-US" altLang="en-US" sz="1800" dirty="0" err="1" smtClean="0">
                <a:solidFill>
                  <a:srgbClr val="000000"/>
                </a:solidFill>
                <a:latin typeface="Arial" pitchFamily="34" charset="0"/>
                <a:ea typeface="ＭＳ Ｐゴシック" pitchFamily="34" charset="-128"/>
              </a:rPr>
              <a:t>EcoCast</a:t>
            </a:r>
            <a:r>
              <a:rPr lang="en-US" altLang="en-US" sz="1800" dirty="0" smtClean="0">
                <a:solidFill>
                  <a:srgbClr val="000000"/>
                </a:solidFill>
                <a:latin typeface="Arial" pitchFamily="34" charset="0"/>
                <a:ea typeface="ＭＳ Ｐゴシック" pitchFamily="34" charset="-128"/>
              </a:rPr>
              <a:t> models, results, and final products will be housed at ERDDAP (Environmental Research Division's Data Access Program).</a:t>
            </a:r>
          </a:p>
          <a:p>
            <a:r>
              <a:rPr lang="en-US" altLang="en-US" dirty="0" smtClean="0">
                <a:latin typeface="Times New Roman" pitchFamily="18" charset="0"/>
                <a:ea typeface="ＭＳ Ｐゴシック" pitchFamily="34" charset="-128"/>
              </a:rPr>
              <a:t>ERDDAP is a NOAA data server that provides a simple, consistent way to download subsets of scientific datasets in common file</a:t>
            </a:r>
          </a:p>
          <a:p>
            <a:r>
              <a:rPr lang="en-US" altLang="en-US" dirty="0" smtClean="0">
                <a:latin typeface="Times New Roman" pitchFamily="18" charset="0"/>
                <a:ea typeface="ＭＳ Ｐゴシック" pitchFamily="34" charset="-128"/>
              </a:rPr>
              <a:t>formats while also producing near-real time graphs and maps.</a:t>
            </a:r>
            <a:endParaRPr lang="en-US" altLang="en-US" sz="1800" dirty="0" smtClean="0">
              <a:solidFill>
                <a:srgbClr val="000000"/>
              </a:solidFill>
              <a:latin typeface="Arial" pitchFamily="34" charset="0"/>
              <a:ea typeface="ＭＳ Ｐゴシック" pitchFamily="34" charset="-128"/>
            </a:endParaRPr>
          </a:p>
          <a:p>
            <a:pPr>
              <a:spcBef>
                <a:spcPct val="0"/>
              </a:spcBef>
            </a:pPr>
            <a:endParaRPr lang="en-US" altLang="en-US" sz="1800" dirty="0" smtClean="0">
              <a:solidFill>
                <a:srgbClr val="000000"/>
              </a:solidFill>
              <a:latin typeface="Arial" pitchFamily="34" charset="0"/>
              <a:ea typeface="ＭＳ Ｐゴシック" pitchFamily="34" charset="-128"/>
            </a:endParaRPr>
          </a:p>
          <a:p>
            <a:r>
              <a:rPr lang="en-US" altLang="en-US" dirty="0" smtClean="0">
                <a:latin typeface="Times New Roman" pitchFamily="18" charset="0"/>
                <a:ea typeface="ＭＳ Ｐゴシック" pitchFamily="34" charset="-128"/>
              </a:rPr>
              <a:t>ERDDAP’s data management and dissemination architecture will facilitate the integration of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data and dissemination to stakeholders.</a:t>
            </a:r>
            <a:endParaRPr lang="en-US" altLang="en-US" sz="1800" dirty="0" smtClean="0">
              <a:solidFill>
                <a:srgbClr val="000000"/>
              </a:solidFill>
              <a:latin typeface="Arial" pitchFamily="34" charset="0"/>
              <a:ea typeface="ＭＳ Ｐゴシック" pitchFamily="34" charset="-128"/>
            </a:endParaRPr>
          </a:p>
          <a:p>
            <a:pPr>
              <a:spcBef>
                <a:spcPct val="0"/>
              </a:spcBef>
              <a:buFontTx/>
              <a:buChar char="-"/>
            </a:pPr>
            <a:endParaRPr lang="en-US" altLang="en-US" sz="1800" dirty="0" smtClean="0">
              <a:solidFill>
                <a:srgbClr val="000000"/>
              </a:solidFill>
              <a:latin typeface="Arial" pitchFamily="34" charset="0"/>
              <a:ea typeface="ＭＳ Ｐゴシック" pitchFamily="34" charset="-128"/>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E8E26FF2-DB8E-453C-B0C4-7818D478CAD4}"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r>
              <a:rPr lang="en-US" altLang="en-US" sz="1800" dirty="0" smtClean="0">
                <a:latin typeface="Times New Roman" pitchFamily="18" charset="0"/>
                <a:ea typeface="ＭＳ Ｐゴシック" pitchFamily="34" charset="-128"/>
              </a:rPr>
              <a:t>To ensure sustainable implementation and </a:t>
            </a:r>
            <a:r>
              <a:rPr lang="en-US" altLang="en-US" sz="1800" u="sng" dirty="0" smtClean="0">
                <a:latin typeface="Times New Roman" pitchFamily="18" charset="0"/>
                <a:ea typeface="ＭＳ Ｐゴシック" pitchFamily="34" charset="-128"/>
              </a:rPr>
              <a:t>mitigate risks</a:t>
            </a:r>
            <a:r>
              <a:rPr lang="en-US" altLang="en-US" sz="1800" dirty="0" smtClean="0">
                <a:latin typeface="Times New Roman" pitchFamily="18" charset="0"/>
                <a:ea typeface="ＭＳ Ｐゴシック" pitchFamily="34" charset="-128"/>
              </a:rPr>
              <a:t>, we have designed </a:t>
            </a:r>
            <a:r>
              <a:rPr lang="en-US" altLang="en-US" sz="1800" dirty="0" err="1" smtClean="0">
                <a:latin typeface="Times New Roman" pitchFamily="18" charset="0"/>
                <a:ea typeface="ＭＳ Ｐゴシック" pitchFamily="34" charset="-128"/>
              </a:rPr>
              <a:t>EcoCast</a:t>
            </a:r>
            <a:r>
              <a:rPr lang="en-US" altLang="en-US" sz="1800" dirty="0" smtClean="0">
                <a:latin typeface="Times New Roman" pitchFamily="18" charset="0"/>
                <a:ea typeface="ＭＳ Ｐゴシック" pitchFamily="34" charset="-128"/>
              </a:rPr>
              <a:t> to align with existing and stable supported NOAA infrastructure.</a:t>
            </a:r>
          </a:p>
          <a:p>
            <a:pPr>
              <a:spcBef>
                <a:spcPct val="0"/>
              </a:spcBef>
            </a:pPr>
            <a:r>
              <a:rPr lang="en-US" altLang="en-US" sz="1800" dirty="0" err="1" smtClean="0">
                <a:solidFill>
                  <a:srgbClr val="000000"/>
                </a:solidFill>
                <a:latin typeface="Arial" pitchFamily="34" charset="0"/>
                <a:ea typeface="ＭＳ Ｐゴシック" pitchFamily="34" charset="-128"/>
              </a:rPr>
              <a:t>EcoCast</a:t>
            </a:r>
            <a:r>
              <a:rPr lang="en-US" altLang="en-US" sz="1800" dirty="0" smtClean="0">
                <a:solidFill>
                  <a:srgbClr val="000000"/>
                </a:solidFill>
                <a:latin typeface="Arial" pitchFamily="34" charset="0"/>
                <a:ea typeface="ＭＳ Ｐゴシック" pitchFamily="34" charset="-128"/>
              </a:rPr>
              <a:t> models, results, and final products will be housed at ERDDAP (Environmental Research Division's Data Access Program).</a:t>
            </a:r>
          </a:p>
          <a:p>
            <a:r>
              <a:rPr lang="en-US" altLang="en-US" dirty="0" smtClean="0">
                <a:latin typeface="Times New Roman" pitchFamily="18" charset="0"/>
                <a:ea typeface="ＭＳ Ｐゴシック" pitchFamily="34" charset="-128"/>
              </a:rPr>
              <a:t>ERDDAP is a NOAA data server that provides a simple, consistent way to download subsets of scientific datasets in common file</a:t>
            </a:r>
          </a:p>
          <a:p>
            <a:r>
              <a:rPr lang="en-US" altLang="en-US" dirty="0" smtClean="0">
                <a:latin typeface="Times New Roman" pitchFamily="18" charset="0"/>
                <a:ea typeface="ＭＳ Ｐゴシック" pitchFamily="34" charset="-128"/>
              </a:rPr>
              <a:t>formats while also producing near-real time graphs and maps.</a:t>
            </a:r>
            <a:endParaRPr lang="en-US" altLang="en-US" sz="1800" dirty="0" smtClean="0">
              <a:solidFill>
                <a:srgbClr val="000000"/>
              </a:solidFill>
              <a:latin typeface="Arial" pitchFamily="34" charset="0"/>
              <a:ea typeface="ＭＳ Ｐゴシック" pitchFamily="34" charset="-128"/>
            </a:endParaRPr>
          </a:p>
          <a:p>
            <a:pPr>
              <a:spcBef>
                <a:spcPct val="0"/>
              </a:spcBef>
            </a:pPr>
            <a:endParaRPr lang="en-US" altLang="en-US" sz="1800" dirty="0" smtClean="0">
              <a:solidFill>
                <a:srgbClr val="000000"/>
              </a:solidFill>
              <a:latin typeface="Arial" pitchFamily="34" charset="0"/>
              <a:ea typeface="ＭＳ Ｐゴシック" pitchFamily="34" charset="-128"/>
            </a:endParaRPr>
          </a:p>
          <a:p>
            <a:r>
              <a:rPr lang="en-US" altLang="en-US" dirty="0" smtClean="0">
                <a:latin typeface="Times New Roman" pitchFamily="18" charset="0"/>
                <a:ea typeface="ＭＳ Ｐゴシック" pitchFamily="34" charset="-128"/>
              </a:rPr>
              <a:t>ERDDAP’s data management and dissemination architecture will facilitate the integration of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data and dissemination to stakeholders.</a:t>
            </a:r>
            <a:endParaRPr lang="en-US" altLang="en-US" sz="1800" dirty="0" smtClean="0">
              <a:solidFill>
                <a:srgbClr val="000000"/>
              </a:solidFill>
              <a:latin typeface="Arial" pitchFamily="34" charset="0"/>
              <a:ea typeface="ＭＳ Ｐゴシック" pitchFamily="34" charset="-128"/>
            </a:endParaRPr>
          </a:p>
          <a:p>
            <a:pPr>
              <a:spcBef>
                <a:spcPct val="0"/>
              </a:spcBef>
              <a:buFontTx/>
              <a:buChar char="-"/>
            </a:pPr>
            <a:endParaRPr lang="en-US" altLang="en-US" sz="1800" dirty="0" smtClean="0">
              <a:solidFill>
                <a:srgbClr val="000000"/>
              </a:solidFill>
              <a:latin typeface="Arial" pitchFamily="34" charset="0"/>
              <a:ea typeface="ＭＳ Ｐゴシック" pitchFamily="34" charset="-128"/>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E111C-0A92-4D6D-9A1F-5459F8522920}" type="slidenum">
              <a:rPr lang="en-US" smtClean="0"/>
              <a:t>19</a:t>
            </a:fld>
            <a:endParaRPr lang="en-US"/>
          </a:p>
        </p:txBody>
      </p:sp>
    </p:spTree>
    <p:extLst>
      <p:ext uri="{BB962C8B-B14F-4D97-AF65-F5344CB8AC3E}">
        <p14:creationId xmlns:p14="http://schemas.microsoft.com/office/powerpoint/2010/main" val="334844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CE111C-0A92-4D6D-9A1F-5459F8522920}"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797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301FDC4F-7536-4C71-9D30-E989A6B12196}" type="slidenum">
              <a:rPr lang="en-US" altLang="en-US" sz="1200">
                <a:latin typeface="Times New Roman" pitchFamily="18" charset="0"/>
              </a:rPr>
              <a:pPr eaLnBrk="1" hangingPunct="1"/>
              <a:t>2</a:t>
            </a:fld>
            <a:endParaRPr lang="en-US" altLang="en-US" sz="1200">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is an integrated model product that can be used to map or evaluate fishing allocations in a dynamic ocean as a function of probable catch and bycatch.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integrates multi-species distribution models and species-fisheries interaction models, which both respond to dynamic ocean conditions. The integration of those data layers is the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model output, which can be tailored to meet specific management criteria or thresholds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1A61EDC2-B31A-47B1-90AF-055C234618C3}" type="slidenum">
              <a:rPr lang="en-US" altLang="en-US" sz="1200">
                <a:solidFill>
                  <a:srgbClr val="000000"/>
                </a:solidFill>
                <a:latin typeface="Times New Roman" pitchFamily="18" charset="0"/>
              </a:rPr>
              <a:pPr eaLnBrk="1" hangingPunct="1"/>
              <a:t>4</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r>
              <a:rPr lang="en-US" altLang="en-US" dirty="0" smtClean="0">
                <a:latin typeface="Times New Roman" pitchFamily="18" charset="0"/>
                <a:ea typeface="ＭＳ Ｐゴシック" pitchFamily="34" charset="-128"/>
              </a:rPr>
              <a:t>Our project addresses one of the fundamental challenges of fisheries management in the US (and worldwide) how to balance ecological sustainability with economic viability. This balance is mandated by US legislation but presents a complex </a:t>
            </a:r>
            <a:r>
              <a:rPr lang="en-US" altLang="en-US" dirty="0" err="1" smtClean="0">
                <a:latin typeface="Times New Roman" pitchFamily="18" charset="0"/>
                <a:ea typeface="ＭＳ Ｐゴシック" pitchFamily="34" charset="-128"/>
              </a:rPr>
              <a:t>mgmt</a:t>
            </a:r>
            <a:r>
              <a:rPr lang="en-US" altLang="en-US" dirty="0" smtClean="0">
                <a:latin typeface="Times New Roman" pitchFamily="18" charset="0"/>
                <a:ea typeface="ＭＳ Ｐゴシック" pitchFamily="34" charset="-128"/>
              </a:rPr>
              <a:t> problem that NOAA is required to meet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NOAA has adopted a number of management approaches to support balanced fisheries management (like recurring time area closures or hard caps or take thresholds). Even with these strategies in place, NOAA continues to look for new applications that address the wicked fisheries </a:t>
            </a:r>
            <a:r>
              <a:rPr lang="en-US" altLang="en-US" dirty="0" err="1" smtClean="0">
                <a:latin typeface="Times New Roman" pitchFamily="18" charset="0"/>
                <a:ea typeface="ＭＳ Ｐゴシック" pitchFamily="34" charset="-128"/>
              </a:rPr>
              <a:t>mgmt</a:t>
            </a:r>
            <a:r>
              <a:rPr lang="en-US" altLang="en-US" dirty="0" smtClean="0">
                <a:latin typeface="Times New Roman" pitchFamily="18" charset="0"/>
                <a:ea typeface="ＭＳ Ｐゴシック" pitchFamily="34" charset="-128"/>
              </a:rPr>
              <a:t> problem</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CE111C-0A92-4D6D-9A1F-5459F8522920}"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9018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CE111C-0A92-4D6D-9A1F-5459F8522920}"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2736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67FC8FAF-675B-43DC-91E1-5BC1C30C4A45}" type="slidenum">
              <a:rPr lang="en-US" altLang="en-US" sz="1200">
                <a:solidFill>
                  <a:srgbClr val="000000"/>
                </a:solidFill>
                <a:latin typeface="Times New Roman" pitchFamily="18" charset="0"/>
              </a:rPr>
              <a:pPr eaLnBrk="1" hangingPunct="1"/>
              <a:t>8</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is built on a solid foundation of proven data analyses. Our application integrates telemetry data, </a:t>
            </a:r>
            <a:r>
              <a:rPr lang="da-DK" altLang="en-US" dirty="0" smtClean="0">
                <a:latin typeface="Times New Roman" pitchFamily="18" charset="0"/>
                <a:ea typeface="ＭＳ Ｐゴシック" pitchFamily="34" charset="-128"/>
              </a:rPr>
              <a:t>remotely </a:t>
            </a:r>
            <a:r>
              <a:rPr lang="en-US" altLang="en-US" dirty="0" smtClean="0">
                <a:latin typeface="Times New Roman" pitchFamily="18" charset="0"/>
                <a:ea typeface="ＭＳ Ｐゴシック" pitchFamily="34" charset="-128"/>
              </a:rPr>
              <a:t>sensed satellite data and in-situ biological data.</a:t>
            </a:r>
          </a:p>
          <a:p>
            <a:endParaRPr lang="en-US" altLang="en-US" dirty="0" smtClean="0">
              <a:latin typeface="Times New Roman" pitchFamily="18" charset="0"/>
              <a:ea typeface="ＭＳ Ｐゴシック" pitchFamily="34" charset="-128"/>
            </a:endParaRPr>
          </a:p>
          <a:p>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leverages best-available science and best-practices that have been proven in data analyses of next-generation telemetry, innovative species distribution modelling and spatial data integration </a:t>
            </a:r>
            <a:endParaRPr lang="en-US" altLang="en-US" b="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286F8-0CD4-437E-AEE7-B450619A4788}" type="slidenum">
              <a:rPr lang="en-US" altLang="en-US" smtClean="0"/>
              <a:pPr/>
              <a:t>9</a:t>
            </a:fld>
            <a:endParaRPr lang="en-US" altLang="en-US"/>
          </a:p>
        </p:txBody>
      </p:sp>
    </p:spTree>
    <p:extLst>
      <p:ext uri="{BB962C8B-B14F-4D97-AF65-F5344CB8AC3E}">
        <p14:creationId xmlns:p14="http://schemas.microsoft.com/office/powerpoint/2010/main" val="126431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286F8-0CD4-437E-AEE7-B450619A4788}" type="slidenum">
              <a:rPr lang="en-US" altLang="en-US" smtClean="0"/>
              <a:pPr/>
              <a:t>11</a:t>
            </a:fld>
            <a:endParaRPr lang="en-US" altLang="en-US"/>
          </a:p>
        </p:txBody>
      </p:sp>
    </p:spTree>
    <p:extLst>
      <p:ext uri="{BB962C8B-B14F-4D97-AF65-F5344CB8AC3E}">
        <p14:creationId xmlns:p14="http://schemas.microsoft.com/office/powerpoint/2010/main" val="126431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fld id="{99ABF48D-0D12-4F57-B21B-A521ADA9C088}" type="slidenum">
              <a:rPr lang="en-US" altLang="en-US" sz="1200">
                <a:solidFill>
                  <a:srgbClr val="000000"/>
                </a:solidFill>
                <a:latin typeface="Times New Roman" pitchFamily="18" charset="0"/>
              </a:rPr>
              <a:pPr eaLnBrk="1" hangingPunct="1"/>
              <a:t>12</a:t>
            </a:fld>
            <a:endParaRPr lang="en-US" altLang="en-US" sz="1200">
              <a:solidFill>
                <a:srgbClr val="000000"/>
              </a:solidFill>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NASA satellite and other satellite derived data are the backbone of </a:t>
            </a:r>
            <a:r>
              <a:rPr lang="en-US" altLang="en-US" dirty="0" err="1" smtClean="0">
                <a:latin typeface="Times New Roman" pitchFamily="18" charset="0"/>
                <a:ea typeface="ＭＳ Ｐゴシック" pitchFamily="34" charset="-128"/>
              </a:rPr>
              <a:t>EcoCast</a:t>
            </a:r>
            <a:r>
              <a:rPr lang="en-US" altLang="en-US" dirty="0" smtClean="0">
                <a:latin typeface="Times New Roman" pitchFamily="18" charset="0"/>
                <a:ea typeface="ＭＳ Ｐゴシック" pitchFamily="34" charset="-128"/>
              </a:rPr>
              <a:t> – we rely on 12 satellite-derived products to capture a range of essential oceanographic conditions that influence marine organism distribution, such as sea surface temperature, sea surface height, chlorophyll, upwelling winds, and mesoscale activity</a:t>
            </a:r>
            <a:endParaRPr lang="en-US" altLang="en-US" b="1" dirty="0" smtClean="0">
              <a:latin typeface="Times New Roman" pitchFamily="18" charset="0"/>
              <a:ea typeface="ＭＳ Ｐゴシック" pitchFamily="34" charset="-128"/>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fld id="{25287C5E-E293-46AB-A55F-6475D4E4820B}" type="slidenum">
              <a:rPr lang="en-US" altLang="en-US"/>
              <a:pPr/>
              <a:t>‹#›</a:t>
            </a:fld>
            <a:endParaRPr lang="en-US" altLang="en-US"/>
          </a:p>
        </p:txBody>
      </p:sp>
    </p:spTree>
    <p:extLst>
      <p:ext uri="{BB962C8B-B14F-4D97-AF65-F5344CB8AC3E}">
        <p14:creationId xmlns:p14="http://schemas.microsoft.com/office/powerpoint/2010/main" val="20354785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fld id="{0B95BD89-20EC-4000-A4A0-3B0E650D0CCB}" type="slidenum">
              <a:rPr lang="en-US" altLang="en-US"/>
              <a:pPr/>
              <a:t>‹#›</a:t>
            </a:fld>
            <a:endParaRPr lang="en-US" altLang="en-US"/>
          </a:p>
        </p:txBody>
      </p:sp>
    </p:spTree>
    <p:extLst>
      <p:ext uri="{BB962C8B-B14F-4D97-AF65-F5344CB8AC3E}">
        <p14:creationId xmlns:p14="http://schemas.microsoft.com/office/powerpoint/2010/main" val="10280650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fld id="{95516483-E7BF-420E-B121-1C09D6A36227}" type="slidenum">
              <a:rPr lang="en-US" altLang="en-US"/>
              <a:pPr/>
              <a:t>‹#›</a:t>
            </a:fld>
            <a:endParaRPr lang="en-US" altLang="en-US"/>
          </a:p>
        </p:txBody>
      </p:sp>
    </p:spTree>
    <p:extLst>
      <p:ext uri="{BB962C8B-B14F-4D97-AF65-F5344CB8AC3E}">
        <p14:creationId xmlns:p14="http://schemas.microsoft.com/office/powerpoint/2010/main" val="31628772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02"/>
          <p:cNvSpPr>
            <a:spLocks noGrp="1" noChangeArrowheads="1"/>
          </p:cNvSpPr>
          <p:nvPr>
            <p:ph type="sldNum" sz="quarter" idx="10"/>
          </p:nvPr>
        </p:nvSpPr>
        <p:spPr>
          <a:ln/>
        </p:spPr>
        <p:txBody>
          <a:bodyPr/>
          <a:lstStyle>
            <a:lvl1pPr>
              <a:defRPr/>
            </a:lvl1pPr>
          </a:lstStyle>
          <a:p>
            <a:fld id="{6B5794C7-2078-4A72-9EB6-E7539214425F}" type="slidenum">
              <a:rPr lang="en-US" altLang="en-US"/>
              <a:pPr/>
              <a:t>‹#›</a:t>
            </a:fld>
            <a:endParaRPr lang="en-US" altLang="en-US"/>
          </a:p>
        </p:txBody>
      </p:sp>
    </p:spTree>
    <p:extLst>
      <p:ext uri="{BB962C8B-B14F-4D97-AF65-F5344CB8AC3E}">
        <p14:creationId xmlns:p14="http://schemas.microsoft.com/office/powerpoint/2010/main" val="17440491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Line 70"/>
          <p:cNvSpPr>
            <a:spLocks noChangeShapeType="1"/>
          </p:cNvSpPr>
          <p:nvPr userDrawn="1"/>
        </p:nvSpPr>
        <p:spPr bwMode="auto">
          <a:xfrm>
            <a:off x="0" y="3784600"/>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71"/>
          <p:cNvSpPr>
            <a:spLocks noChangeShapeType="1"/>
          </p:cNvSpPr>
          <p:nvPr userDrawn="1"/>
        </p:nvSpPr>
        <p:spPr bwMode="auto">
          <a:xfrm>
            <a:off x="4572000" y="1143000"/>
            <a:ext cx="0" cy="518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72"/>
          <p:cNvSpPr txBox="1">
            <a:spLocks noChangeArrowheads="1"/>
          </p:cNvSpPr>
          <p:nvPr userDrawn="1"/>
        </p:nvSpPr>
        <p:spPr bwMode="auto">
          <a:xfrm>
            <a:off x="76200" y="990600"/>
            <a:ext cx="3468688" cy="304800"/>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Objective</a:t>
            </a:r>
          </a:p>
        </p:txBody>
      </p:sp>
      <p:sp>
        <p:nvSpPr>
          <p:cNvPr id="7" name="Text Box 73"/>
          <p:cNvSpPr txBox="1">
            <a:spLocks noChangeArrowheads="1"/>
          </p:cNvSpPr>
          <p:nvPr userDrawn="1"/>
        </p:nvSpPr>
        <p:spPr bwMode="auto">
          <a:xfrm>
            <a:off x="76200" y="3752850"/>
            <a:ext cx="1463675" cy="307975"/>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Approach</a:t>
            </a:r>
          </a:p>
        </p:txBody>
      </p:sp>
      <p:sp>
        <p:nvSpPr>
          <p:cNvPr id="8" name="Text Box 74"/>
          <p:cNvSpPr txBox="1">
            <a:spLocks noChangeArrowheads="1"/>
          </p:cNvSpPr>
          <p:nvPr userDrawn="1"/>
        </p:nvSpPr>
        <p:spPr bwMode="auto">
          <a:xfrm>
            <a:off x="76200" y="5953125"/>
            <a:ext cx="4438650" cy="523875"/>
          </a:xfrm>
          <a:prstGeom prst="rect">
            <a:avLst/>
          </a:prstGeom>
          <a:noFill/>
          <a:ln>
            <a:noFill/>
          </a:ln>
          <a:extLst/>
        </p:spPr>
        <p:txBody>
          <a:bodyPr>
            <a:spAutoFit/>
          </a:bodyPr>
          <a:lstStyle>
            <a:lvl1pPr marL="117475" indent="-117475" defTabSz="339725" eaLnBrk="0" hangingPunct="0">
              <a:defRPr sz="1000">
                <a:solidFill>
                  <a:schemeClr val="tx1"/>
                </a:solidFill>
                <a:latin typeface="Arial" charset="0"/>
                <a:ea typeface="ＭＳ Ｐゴシック" charset="0"/>
                <a:cs typeface="ＭＳ Ｐゴシック" charset="0"/>
              </a:defRPr>
            </a:lvl1pPr>
            <a:lvl2pPr marL="742950" indent="-285750" defTabSz="339725" eaLnBrk="0" hangingPunct="0">
              <a:defRPr sz="1000">
                <a:solidFill>
                  <a:schemeClr val="tx1"/>
                </a:solidFill>
                <a:latin typeface="Arial" charset="0"/>
                <a:ea typeface="ＭＳ Ｐゴシック" charset="0"/>
              </a:defRPr>
            </a:lvl2pPr>
            <a:lvl3pPr marL="1143000" indent="-228600" defTabSz="339725" eaLnBrk="0" hangingPunct="0">
              <a:defRPr sz="1000">
                <a:solidFill>
                  <a:schemeClr val="tx1"/>
                </a:solidFill>
                <a:latin typeface="Arial" charset="0"/>
                <a:ea typeface="ＭＳ Ｐゴシック" charset="0"/>
              </a:defRPr>
            </a:lvl3pPr>
            <a:lvl4pPr marL="1600200" indent="-228600" defTabSz="339725" eaLnBrk="0" hangingPunct="0">
              <a:defRPr sz="1000">
                <a:solidFill>
                  <a:schemeClr val="tx1"/>
                </a:solidFill>
                <a:latin typeface="Arial" charset="0"/>
                <a:ea typeface="ＭＳ Ｐゴシック" charset="0"/>
              </a:defRPr>
            </a:lvl4pPr>
            <a:lvl5pPr marL="2057400" indent="-228600" defTabSz="339725" eaLnBrk="0" hangingPunct="0">
              <a:defRPr sz="10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Co-Is/Partners</a:t>
            </a:r>
          </a:p>
          <a:p>
            <a:pPr>
              <a:defRPr/>
            </a:pPr>
            <a:r>
              <a:rPr lang="en-US" sz="1400" dirty="0" smtClean="0">
                <a:solidFill>
                  <a:srgbClr val="000000"/>
                </a:solidFill>
                <a:latin typeface="Calibri" charset="0"/>
                <a:cs typeface="Arial" charset="0"/>
              </a:rPr>
              <a:t>Name1, Name2, OrgA; Name3, OrgB</a:t>
            </a:r>
          </a:p>
        </p:txBody>
      </p:sp>
      <p:sp>
        <p:nvSpPr>
          <p:cNvPr id="9" name="Text Box 73"/>
          <p:cNvSpPr txBox="1">
            <a:spLocks noChangeArrowheads="1"/>
          </p:cNvSpPr>
          <p:nvPr userDrawn="1"/>
        </p:nvSpPr>
        <p:spPr bwMode="auto">
          <a:xfrm>
            <a:off x="4573588" y="3748088"/>
            <a:ext cx="1463675" cy="307975"/>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Key Milestones</a:t>
            </a:r>
          </a:p>
        </p:txBody>
      </p:sp>
      <p:sp>
        <p:nvSpPr>
          <p:cNvPr id="10" name="Rectangle 2"/>
          <p:cNvSpPr>
            <a:spLocks noGrp="1" noChangeArrowheads="1"/>
          </p:cNvSpPr>
          <p:nvPr>
            <p:ph type="ctrTitle"/>
          </p:nvPr>
        </p:nvSpPr>
        <p:spPr>
          <a:xfrm>
            <a:off x="779463" y="138060"/>
            <a:ext cx="7678737" cy="415925"/>
          </a:xfrm>
          <a:prstGeom prst="rect">
            <a:avLst/>
          </a:prstGeom>
        </p:spPr>
        <p:txBody>
          <a:bodyPr/>
          <a:lstStyle>
            <a:lvl1pPr>
              <a:defRPr sz="1600" b="1" i="0">
                <a:solidFill>
                  <a:schemeClr val="tx1"/>
                </a:solidFill>
                <a:latin typeface="+mj-lt"/>
                <a:cs typeface="Comic Sans MS"/>
              </a:defRPr>
            </a:lvl1pPr>
          </a:lstStyle>
          <a:p>
            <a:r>
              <a:rPr lang="en-US" dirty="0"/>
              <a:t>Project Title</a:t>
            </a:r>
          </a:p>
        </p:txBody>
      </p:sp>
      <p:sp>
        <p:nvSpPr>
          <p:cNvPr id="11" name="Rectangle 3"/>
          <p:cNvSpPr>
            <a:spLocks noGrp="1" noChangeArrowheads="1"/>
          </p:cNvSpPr>
          <p:nvPr>
            <p:ph type="subTitle" idx="1"/>
          </p:nvPr>
        </p:nvSpPr>
        <p:spPr>
          <a:xfrm>
            <a:off x="1371600" y="587323"/>
            <a:ext cx="6400800" cy="293687"/>
          </a:xfrm>
          <a:prstGeom prst="rect">
            <a:avLst/>
          </a:prstGeom>
        </p:spPr>
        <p:txBody>
          <a:bodyPr/>
          <a:lstStyle>
            <a:lvl1pPr marL="0" indent="0" algn="ctr">
              <a:buFontTx/>
              <a:buNone/>
              <a:defRPr sz="1400" b="0">
                <a:latin typeface="+mn-lt"/>
                <a:cs typeface="Comic Sans MS"/>
              </a:defRPr>
            </a:lvl1pPr>
          </a:lstStyle>
          <a:p>
            <a:r>
              <a:rPr lang="en-US" dirty="0" smtClean="0"/>
              <a:t>PI:  </a:t>
            </a:r>
            <a:r>
              <a:rPr lang="en-US" dirty="0" err="1" smtClean="0"/>
              <a:t>Firstname</a:t>
            </a:r>
            <a:r>
              <a:rPr lang="en-US" dirty="0" smtClean="0"/>
              <a:t> </a:t>
            </a:r>
            <a:r>
              <a:rPr lang="en-US" dirty="0" err="1" smtClean="0"/>
              <a:t>Lastname</a:t>
            </a:r>
            <a:r>
              <a:rPr lang="en-US" dirty="0" smtClean="0"/>
              <a:t>, Institution</a:t>
            </a:r>
            <a:endParaRPr lang="en-US" dirty="0"/>
          </a:p>
        </p:txBody>
      </p:sp>
    </p:spTree>
    <p:extLst>
      <p:ext uri="{BB962C8B-B14F-4D97-AF65-F5344CB8AC3E}">
        <p14:creationId xmlns:p14="http://schemas.microsoft.com/office/powerpoint/2010/main" val="24717744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fld id="{CE5FDA61-ABA9-4B2A-9948-A9564D2EC3F0}" type="slidenum">
              <a:rPr lang="en-US" altLang="en-US"/>
              <a:pPr/>
              <a:t>‹#›</a:t>
            </a:fld>
            <a:endParaRPr lang="en-US" altLang="en-US"/>
          </a:p>
        </p:txBody>
      </p:sp>
    </p:spTree>
    <p:extLst>
      <p:ext uri="{BB962C8B-B14F-4D97-AF65-F5344CB8AC3E}">
        <p14:creationId xmlns:p14="http://schemas.microsoft.com/office/powerpoint/2010/main" val="25968047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fld id="{C63E8554-E974-4589-8EE3-EFCA3406BA50}" type="slidenum">
              <a:rPr lang="en-US" altLang="en-US"/>
              <a:pPr/>
              <a:t>‹#›</a:t>
            </a:fld>
            <a:endParaRPr lang="en-US" altLang="en-US"/>
          </a:p>
        </p:txBody>
      </p:sp>
    </p:spTree>
    <p:extLst>
      <p:ext uri="{BB962C8B-B14F-4D97-AF65-F5344CB8AC3E}">
        <p14:creationId xmlns:p14="http://schemas.microsoft.com/office/powerpoint/2010/main" val="37993582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fld id="{695332A0-85BE-4231-AA7D-C9D4AC094048}" type="slidenum">
              <a:rPr lang="en-US" altLang="en-US"/>
              <a:pPr/>
              <a:t>‹#›</a:t>
            </a:fld>
            <a:endParaRPr lang="en-US" altLang="en-US"/>
          </a:p>
        </p:txBody>
      </p:sp>
    </p:spTree>
    <p:extLst>
      <p:ext uri="{BB962C8B-B14F-4D97-AF65-F5344CB8AC3E}">
        <p14:creationId xmlns:p14="http://schemas.microsoft.com/office/powerpoint/2010/main" val="28470359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fld id="{BA914FA4-71B5-4373-9573-7DA6EBDEB146}" type="slidenum">
              <a:rPr lang="en-US" altLang="en-US"/>
              <a:pPr/>
              <a:t>‹#›</a:t>
            </a:fld>
            <a:endParaRPr lang="en-US" altLang="en-US"/>
          </a:p>
        </p:txBody>
      </p:sp>
    </p:spTree>
    <p:extLst>
      <p:ext uri="{BB962C8B-B14F-4D97-AF65-F5344CB8AC3E}">
        <p14:creationId xmlns:p14="http://schemas.microsoft.com/office/powerpoint/2010/main" val="8804320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fld id="{5C0135B5-B5B5-4288-9C05-5F27589E31C0}" type="slidenum">
              <a:rPr lang="en-US" altLang="en-US"/>
              <a:pPr/>
              <a:t>‹#›</a:t>
            </a:fld>
            <a:endParaRPr lang="en-US" altLang="en-US"/>
          </a:p>
        </p:txBody>
      </p:sp>
    </p:spTree>
    <p:extLst>
      <p:ext uri="{BB962C8B-B14F-4D97-AF65-F5344CB8AC3E}">
        <p14:creationId xmlns:p14="http://schemas.microsoft.com/office/powerpoint/2010/main" val="606437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Rectangle 202"/>
          <p:cNvSpPr>
            <a:spLocks noGrp="1" noChangeArrowheads="1"/>
          </p:cNvSpPr>
          <p:nvPr>
            <p:ph type="sldNum" sz="quarter" idx="10"/>
          </p:nvPr>
        </p:nvSpPr>
        <p:spPr>
          <a:ln/>
        </p:spPr>
        <p:txBody>
          <a:bodyPr/>
          <a:lstStyle>
            <a:lvl1pPr>
              <a:defRPr/>
            </a:lvl1pPr>
          </a:lstStyle>
          <a:p>
            <a:fld id="{FF5CBA16-F8EC-402E-9B46-6F75030D8F36}" type="slidenum">
              <a:rPr lang="en-US" altLang="en-US"/>
              <a:pPr/>
              <a:t>‹#›</a:t>
            </a:fld>
            <a:endParaRPr lang="en-US" altLang="en-US"/>
          </a:p>
        </p:txBody>
      </p:sp>
    </p:spTree>
    <p:extLst>
      <p:ext uri="{BB962C8B-B14F-4D97-AF65-F5344CB8AC3E}">
        <p14:creationId xmlns:p14="http://schemas.microsoft.com/office/powerpoint/2010/main" val="1558419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fld id="{794C587E-3AA5-4C6A-A1DB-2F0E5472078F}" type="slidenum">
              <a:rPr lang="en-US" altLang="en-US"/>
              <a:pPr/>
              <a:t>‹#›</a:t>
            </a:fld>
            <a:endParaRPr lang="en-US" altLang="en-US"/>
          </a:p>
        </p:txBody>
      </p:sp>
    </p:spTree>
    <p:extLst>
      <p:ext uri="{BB962C8B-B14F-4D97-AF65-F5344CB8AC3E}">
        <p14:creationId xmlns:p14="http://schemas.microsoft.com/office/powerpoint/2010/main" val="3082539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fld id="{4741689C-A321-4D93-99ED-5757F8E51432}" type="slidenum">
              <a:rPr lang="en-US" altLang="en-US"/>
              <a:pPr/>
              <a:t>‹#›</a:t>
            </a:fld>
            <a:endParaRPr lang="en-US" altLang="en-US"/>
          </a:p>
        </p:txBody>
      </p:sp>
    </p:spTree>
    <p:extLst>
      <p:ext uri="{BB962C8B-B14F-4D97-AF65-F5344CB8AC3E}">
        <p14:creationId xmlns:p14="http://schemas.microsoft.com/office/powerpoint/2010/main" val="7861732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fld id="{63FB6028-2CF3-465A-8F2A-AAF9110D789A}" type="slidenum">
              <a:rPr lang="en-US" altLang="en-US"/>
              <a:pPr/>
              <a:t>‹#›</a:t>
            </a:fld>
            <a:endParaRPr lang="en-US" altLang="en-US"/>
          </a:p>
        </p:txBody>
      </p:sp>
    </p:spTree>
    <p:extLst>
      <p:ext uri="{BB962C8B-B14F-4D97-AF65-F5344CB8AC3E}">
        <p14:creationId xmlns:p14="http://schemas.microsoft.com/office/powerpoint/2010/main" val="17267508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fld id="{8665FCE2-B832-4794-B02F-D4029EE2F299}" type="slidenum">
              <a:rPr lang="en-US" altLang="en-US"/>
              <a:pPr/>
              <a:t>‹#›</a:t>
            </a:fld>
            <a:endParaRPr lang="en-US" altLang="en-US"/>
          </a:p>
        </p:txBody>
      </p:sp>
    </p:spTree>
    <p:extLst>
      <p:ext uri="{BB962C8B-B14F-4D97-AF65-F5344CB8AC3E}">
        <p14:creationId xmlns:p14="http://schemas.microsoft.com/office/powerpoint/2010/main" val="126649353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fld id="{D1420ACE-5C93-4C0B-83DD-7CB35DEA6FD9}" type="slidenum">
              <a:rPr lang="en-US" altLang="en-US"/>
              <a:pPr/>
              <a:t>‹#›</a:t>
            </a:fld>
            <a:endParaRPr lang="en-US" altLang="en-US"/>
          </a:p>
        </p:txBody>
      </p:sp>
    </p:spTree>
    <p:extLst>
      <p:ext uri="{BB962C8B-B14F-4D97-AF65-F5344CB8AC3E}">
        <p14:creationId xmlns:p14="http://schemas.microsoft.com/office/powerpoint/2010/main" val="25461489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fld id="{90386987-4544-475E-A675-561A8ADBB8F6}" type="slidenum">
              <a:rPr lang="en-US" altLang="en-US"/>
              <a:pPr/>
              <a:t>‹#›</a:t>
            </a:fld>
            <a:endParaRPr lang="en-US" altLang="en-US"/>
          </a:p>
        </p:txBody>
      </p:sp>
    </p:spTree>
    <p:extLst>
      <p:ext uri="{BB962C8B-B14F-4D97-AF65-F5344CB8AC3E}">
        <p14:creationId xmlns:p14="http://schemas.microsoft.com/office/powerpoint/2010/main" val="36482690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02"/>
          <p:cNvSpPr>
            <a:spLocks noGrp="1" noChangeArrowheads="1"/>
          </p:cNvSpPr>
          <p:nvPr>
            <p:ph type="sldNum" sz="quarter" idx="10"/>
          </p:nvPr>
        </p:nvSpPr>
        <p:spPr>
          <a:ln/>
        </p:spPr>
        <p:txBody>
          <a:bodyPr/>
          <a:lstStyle>
            <a:lvl1pPr>
              <a:defRPr/>
            </a:lvl1pPr>
          </a:lstStyle>
          <a:p>
            <a:fld id="{DE547272-A4B4-4992-ADB5-4B86068E3A81}" type="slidenum">
              <a:rPr lang="en-US" altLang="en-US"/>
              <a:pPr/>
              <a:t>‹#›</a:t>
            </a:fld>
            <a:endParaRPr lang="en-US" altLang="en-US"/>
          </a:p>
        </p:txBody>
      </p:sp>
    </p:spTree>
    <p:extLst>
      <p:ext uri="{BB962C8B-B14F-4D97-AF65-F5344CB8AC3E}">
        <p14:creationId xmlns:p14="http://schemas.microsoft.com/office/powerpoint/2010/main" val="29168028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Line 70"/>
          <p:cNvSpPr>
            <a:spLocks noChangeShapeType="1"/>
          </p:cNvSpPr>
          <p:nvPr userDrawn="1"/>
        </p:nvSpPr>
        <p:spPr bwMode="auto">
          <a:xfrm>
            <a:off x="0" y="3784600"/>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71"/>
          <p:cNvSpPr>
            <a:spLocks noChangeShapeType="1"/>
          </p:cNvSpPr>
          <p:nvPr userDrawn="1"/>
        </p:nvSpPr>
        <p:spPr bwMode="auto">
          <a:xfrm>
            <a:off x="4572000" y="1143000"/>
            <a:ext cx="0" cy="518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72"/>
          <p:cNvSpPr txBox="1">
            <a:spLocks noChangeArrowheads="1"/>
          </p:cNvSpPr>
          <p:nvPr userDrawn="1"/>
        </p:nvSpPr>
        <p:spPr bwMode="auto">
          <a:xfrm>
            <a:off x="76200" y="990600"/>
            <a:ext cx="3468688" cy="304800"/>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Objective</a:t>
            </a:r>
          </a:p>
        </p:txBody>
      </p:sp>
      <p:sp>
        <p:nvSpPr>
          <p:cNvPr id="7" name="Text Box 73"/>
          <p:cNvSpPr txBox="1">
            <a:spLocks noChangeArrowheads="1"/>
          </p:cNvSpPr>
          <p:nvPr userDrawn="1"/>
        </p:nvSpPr>
        <p:spPr bwMode="auto">
          <a:xfrm>
            <a:off x="76200" y="3752850"/>
            <a:ext cx="1463675" cy="307975"/>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Approach</a:t>
            </a:r>
          </a:p>
        </p:txBody>
      </p:sp>
      <p:sp>
        <p:nvSpPr>
          <p:cNvPr id="8" name="Text Box 74"/>
          <p:cNvSpPr txBox="1">
            <a:spLocks noChangeArrowheads="1"/>
          </p:cNvSpPr>
          <p:nvPr userDrawn="1"/>
        </p:nvSpPr>
        <p:spPr bwMode="auto">
          <a:xfrm>
            <a:off x="76200" y="5953125"/>
            <a:ext cx="4438650" cy="523875"/>
          </a:xfrm>
          <a:prstGeom prst="rect">
            <a:avLst/>
          </a:prstGeom>
          <a:noFill/>
          <a:ln>
            <a:noFill/>
          </a:ln>
          <a:extLst/>
        </p:spPr>
        <p:txBody>
          <a:bodyPr>
            <a:spAutoFit/>
          </a:bodyPr>
          <a:lstStyle>
            <a:lvl1pPr marL="117475" indent="-117475" defTabSz="339725" eaLnBrk="0" hangingPunct="0">
              <a:defRPr sz="1000">
                <a:solidFill>
                  <a:schemeClr val="tx1"/>
                </a:solidFill>
                <a:latin typeface="Arial" charset="0"/>
                <a:ea typeface="ＭＳ Ｐゴシック" charset="0"/>
                <a:cs typeface="ＭＳ Ｐゴシック" charset="0"/>
              </a:defRPr>
            </a:lvl1pPr>
            <a:lvl2pPr marL="742950" indent="-285750" defTabSz="339725" eaLnBrk="0" hangingPunct="0">
              <a:defRPr sz="1000">
                <a:solidFill>
                  <a:schemeClr val="tx1"/>
                </a:solidFill>
                <a:latin typeface="Arial" charset="0"/>
                <a:ea typeface="ＭＳ Ｐゴシック" charset="0"/>
              </a:defRPr>
            </a:lvl2pPr>
            <a:lvl3pPr marL="1143000" indent="-228600" defTabSz="339725" eaLnBrk="0" hangingPunct="0">
              <a:defRPr sz="1000">
                <a:solidFill>
                  <a:schemeClr val="tx1"/>
                </a:solidFill>
                <a:latin typeface="Arial" charset="0"/>
                <a:ea typeface="ＭＳ Ｐゴシック" charset="0"/>
              </a:defRPr>
            </a:lvl3pPr>
            <a:lvl4pPr marL="1600200" indent="-228600" defTabSz="339725" eaLnBrk="0" hangingPunct="0">
              <a:defRPr sz="1000">
                <a:solidFill>
                  <a:schemeClr val="tx1"/>
                </a:solidFill>
                <a:latin typeface="Arial" charset="0"/>
                <a:ea typeface="ＭＳ Ｐゴシック" charset="0"/>
              </a:defRPr>
            </a:lvl4pPr>
            <a:lvl5pPr marL="2057400" indent="-228600" defTabSz="339725" eaLnBrk="0" hangingPunct="0">
              <a:defRPr sz="10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Co-Is/Partners</a:t>
            </a:r>
          </a:p>
          <a:p>
            <a:pPr>
              <a:defRPr/>
            </a:pPr>
            <a:r>
              <a:rPr lang="en-US" sz="1400" dirty="0" smtClean="0">
                <a:solidFill>
                  <a:srgbClr val="000000"/>
                </a:solidFill>
                <a:latin typeface="Calibri" charset="0"/>
                <a:cs typeface="Arial" charset="0"/>
              </a:rPr>
              <a:t>Name1, Name2, OrgA; Name3, OrgB</a:t>
            </a:r>
          </a:p>
        </p:txBody>
      </p:sp>
      <p:sp>
        <p:nvSpPr>
          <p:cNvPr id="9" name="Text Box 73"/>
          <p:cNvSpPr txBox="1">
            <a:spLocks noChangeArrowheads="1"/>
          </p:cNvSpPr>
          <p:nvPr userDrawn="1"/>
        </p:nvSpPr>
        <p:spPr bwMode="auto">
          <a:xfrm>
            <a:off x="4573588" y="3748088"/>
            <a:ext cx="1463675" cy="307975"/>
          </a:xfrm>
          <a:prstGeom prst="rect">
            <a:avLst/>
          </a:prstGeom>
          <a:noFill/>
          <a:ln>
            <a:noFill/>
          </a:ln>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b="1" u="sng" dirty="0" smtClean="0">
                <a:solidFill>
                  <a:srgbClr val="000000"/>
                </a:solidFill>
                <a:latin typeface="Calibri" charset="0"/>
                <a:cs typeface="Comic Sans MS" charset="0"/>
              </a:rPr>
              <a:t>Key Milestones</a:t>
            </a:r>
          </a:p>
        </p:txBody>
      </p:sp>
      <p:sp>
        <p:nvSpPr>
          <p:cNvPr id="10" name="Rectangle 2"/>
          <p:cNvSpPr>
            <a:spLocks noGrp="1" noChangeArrowheads="1"/>
          </p:cNvSpPr>
          <p:nvPr>
            <p:ph type="ctrTitle"/>
          </p:nvPr>
        </p:nvSpPr>
        <p:spPr>
          <a:xfrm>
            <a:off x="779463" y="138060"/>
            <a:ext cx="7678737" cy="415925"/>
          </a:xfrm>
          <a:prstGeom prst="rect">
            <a:avLst/>
          </a:prstGeom>
        </p:spPr>
        <p:txBody>
          <a:bodyPr/>
          <a:lstStyle>
            <a:lvl1pPr>
              <a:defRPr sz="1600" b="1" i="0">
                <a:solidFill>
                  <a:schemeClr val="tx1"/>
                </a:solidFill>
                <a:latin typeface="+mj-lt"/>
                <a:cs typeface="Comic Sans MS"/>
              </a:defRPr>
            </a:lvl1pPr>
          </a:lstStyle>
          <a:p>
            <a:r>
              <a:rPr lang="en-US" dirty="0"/>
              <a:t>Project Title</a:t>
            </a:r>
          </a:p>
        </p:txBody>
      </p:sp>
      <p:sp>
        <p:nvSpPr>
          <p:cNvPr id="11" name="Rectangle 3"/>
          <p:cNvSpPr>
            <a:spLocks noGrp="1" noChangeArrowheads="1"/>
          </p:cNvSpPr>
          <p:nvPr>
            <p:ph type="subTitle" idx="1"/>
          </p:nvPr>
        </p:nvSpPr>
        <p:spPr>
          <a:xfrm>
            <a:off x="1371600" y="587323"/>
            <a:ext cx="6400800" cy="293687"/>
          </a:xfrm>
          <a:prstGeom prst="rect">
            <a:avLst/>
          </a:prstGeom>
        </p:spPr>
        <p:txBody>
          <a:bodyPr/>
          <a:lstStyle>
            <a:lvl1pPr marL="0" indent="0" algn="ctr">
              <a:buFontTx/>
              <a:buNone/>
              <a:defRPr sz="1400" b="0">
                <a:latin typeface="+mn-lt"/>
                <a:cs typeface="Comic Sans MS"/>
              </a:defRPr>
            </a:lvl1pPr>
          </a:lstStyle>
          <a:p>
            <a:r>
              <a:rPr lang="en-US" dirty="0" smtClean="0"/>
              <a:t>PI:  </a:t>
            </a:r>
            <a:r>
              <a:rPr lang="en-US" dirty="0" err="1" smtClean="0"/>
              <a:t>Firstname</a:t>
            </a:r>
            <a:r>
              <a:rPr lang="en-US" dirty="0" smtClean="0"/>
              <a:t> </a:t>
            </a:r>
            <a:r>
              <a:rPr lang="en-US" dirty="0" err="1" smtClean="0"/>
              <a:t>Lastname</a:t>
            </a:r>
            <a:r>
              <a:rPr lang="en-US" dirty="0" smtClean="0"/>
              <a:t>, Institution</a:t>
            </a:r>
            <a:endParaRPr lang="en-US" dirty="0"/>
          </a:p>
        </p:txBody>
      </p:sp>
    </p:spTree>
    <p:extLst>
      <p:ext uri="{BB962C8B-B14F-4D97-AF65-F5344CB8AC3E}">
        <p14:creationId xmlns:p14="http://schemas.microsoft.com/office/powerpoint/2010/main" val="41378575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fld id="{B3FEBD54-4AFB-486E-B3A7-5C4BE433C2E3}" type="slidenum">
              <a:rPr lang="en-US" altLang="en-US"/>
              <a:pPr/>
              <a:t>‹#›</a:t>
            </a:fld>
            <a:endParaRPr lang="en-US" altLang="en-US"/>
          </a:p>
        </p:txBody>
      </p:sp>
    </p:spTree>
    <p:extLst>
      <p:ext uri="{BB962C8B-B14F-4D97-AF65-F5344CB8AC3E}">
        <p14:creationId xmlns:p14="http://schemas.microsoft.com/office/powerpoint/2010/main" val="3509699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fld id="{12C19D91-B3BF-4FC1-904C-4F23528A4834}" type="slidenum">
              <a:rPr lang="en-US" altLang="en-US"/>
              <a:pPr/>
              <a:t>‹#›</a:t>
            </a:fld>
            <a:endParaRPr lang="en-US" altLang="en-US"/>
          </a:p>
        </p:txBody>
      </p:sp>
    </p:spTree>
    <p:extLst>
      <p:ext uri="{BB962C8B-B14F-4D97-AF65-F5344CB8AC3E}">
        <p14:creationId xmlns:p14="http://schemas.microsoft.com/office/powerpoint/2010/main" val="32060581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fld id="{E2641A98-805D-4F97-838E-0BFAA5E3D944}" type="slidenum">
              <a:rPr lang="en-US" altLang="en-US"/>
              <a:pPr/>
              <a:t>‹#›</a:t>
            </a:fld>
            <a:endParaRPr lang="en-US" altLang="en-US"/>
          </a:p>
        </p:txBody>
      </p:sp>
    </p:spTree>
    <p:extLst>
      <p:ext uri="{BB962C8B-B14F-4D97-AF65-F5344CB8AC3E}">
        <p14:creationId xmlns:p14="http://schemas.microsoft.com/office/powerpoint/2010/main" val="39556086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Rectangle 202"/>
          <p:cNvSpPr>
            <a:spLocks noGrp="1" noChangeArrowheads="1"/>
          </p:cNvSpPr>
          <p:nvPr>
            <p:ph type="sldNum" sz="quarter" idx="10"/>
          </p:nvPr>
        </p:nvSpPr>
        <p:spPr>
          <a:ln/>
        </p:spPr>
        <p:txBody>
          <a:bodyPr/>
          <a:lstStyle>
            <a:lvl1pPr>
              <a:defRPr/>
            </a:lvl1pPr>
          </a:lstStyle>
          <a:p>
            <a:fld id="{5CB18695-3EED-4576-9A5E-3A2E55F0AB95}" type="slidenum">
              <a:rPr lang="en-US" altLang="en-US"/>
              <a:pPr/>
              <a:t>‹#›</a:t>
            </a:fld>
            <a:endParaRPr lang="en-US" altLang="en-US"/>
          </a:p>
        </p:txBody>
      </p:sp>
    </p:spTree>
    <p:extLst>
      <p:ext uri="{BB962C8B-B14F-4D97-AF65-F5344CB8AC3E}">
        <p14:creationId xmlns:p14="http://schemas.microsoft.com/office/powerpoint/2010/main" val="42885211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fld id="{5E1A2501-01C9-43F6-9967-0AD3741269AE}" type="slidenum">
              <a:rPr lang="en-US" altLang="en-US"/>
              <a:pPr/>
              <a:t>‹#›</a:t>
            </a:fld>
            <a:endParaRPr lang="en-US" altLang="en-US"/>
          </a:p>
        </p:txBody>
      </p:sp>
    </p:spTree>
    <p:extLst>
      <p:ext uri="{BB962C8B-B14F-4D97-AF65-F5344CB8AC3E}">
        <p14:creationId xmlns:p14="http://schemas.microsoft.com/office/powerpoint/2010/main" val="9932280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fld id="{71FB0F59-2330-4437-BF09-49A5E2882AE4}" type="slidenum">
              <a:rPr lang="en-US" altLang="en-US"/>
              <a:pPr/>
              <a:t>‹#›</a:t>
            </a:fld>
            <a:endParaRPr lang="en-US" altLang="en-US"/>
          </a:p>
        </p:txBody>
      </p:sp>
    </p:spTree>
    <p:extLst>
      <p:ext uri="{BB962C8B-B14F-4D97-AF65-F5344CB8AC3E}">
        <p14:creationId xmlns:p14="http://schemas.microsoft.com/office/powerpoint/2010/main" val="10638314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fld id="{E9326984-2BEE-44A1-9BE8-AA820456A9AB}" type="slidenum">
              <a:rPr lang="en-US" altLang="en-US"/>
              <a:pPr/>
              <a:t>‹#›</a:t>
            </a:fld>
            <a:endParaRPr lang="en-US" altLang="en-US"/>
          </a:p>
        </p:txBody>
      </p:sp>
    </p:spTree>
    <p:extLst>
      <p:ext uri="{BB962C8B-B14F-4D97-AF65-F5344CB8AC3E}">
        <p14:creationId xmlns:p14="http://schemas.microsoft.com/office/powerpoint/2010/main" val="2393980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t="11644" r="12241" b="14793"/>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defRPr/>
            </a:pPr>
            <a:endParaRPr lang="en-US" altLang="en-US"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defRPr>
            </a:lvl1pPr>
          </a:lstStyle>
          <a:p>
            <a:fld id="{299FF378-8781-427D-9844-8727643B5C8E}" type="slidenum">
              <a:rPr lang="en-US" altLang="en-US"/>
              <a:pPr/>
              <a:t>‹#›</a:t>
            </a:fld>
            <a:endParaRPr lang="en-US" alt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030" name="Picture 20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640" r:id="rId13"/>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ＭＳ Ｐゴシック" charset="0"/>
          <a:cs typeface="ＭＳ Ｐゴシック" charset="0"/>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ea typeface="ＭＳ Ｐゴシック" charset="0"/>
        </a:defRPr>
      </a:lvl2pPr>
      <a:lvl3pPr marL="917575" indent="-166688" algn="l" rtl="0" eaLnBrk="0" fontAlgn="base" hangingPunct="0">
        <a:spcBef>
          <a:spcPct val="30000"/>
        </a:spcBef>
        <a:spcAft>
          <a:spcPct val="0"/>
        </a:spcAft>
        <a:buChar char="•"/>
        <a:defRPr sz="2000">
          <a:solidFill>
            <a:schemeClr val="tx1"/>
          </a:solidFill>
          <a:latin typeface="+mn-lt"/>
          <a:ea typeface="ＭＳ Ｐゴシック" charset="0"/>
        </a:defRPr>
      </a:lvl3pPr>
      <a:lvl4pPr marL="1255713" indent="-223838" algn="l" rtl="0" eaLnBrk="0" fontAlgn="base" hangingPunct="0">
        <a:spcBef>
          <a:spcPct val="30000"/>
        </a:spcBef>
        <a:spcAft>
          <a:spcPct val="0"/>
        </a:spcAft>
        <a:buChar char="–"/>
        <a:defRPr sz="2000">
          <a:solidFill>
            <a:schemeClr val="tx1"/>
          </a:solidFill>
          <a:latin typeface="+mn-lt"/>
          <a:ea typeface="ＭＳ Ｐゴシック" charset="0"/>
        </a:defRPr>
      </a:lvl4pPr>
      <a:lvl5pPr marL="1593850" indent="-223838" algn="l" rtl="0" eaLnBrk="0" fontAlgn="base" hangingPunct="0">
        <a:spcBef>
          <a:spcPct val="30000"/>
        </a:spcBef>
        <a:spcAft>
          <a:spcPct val="0"/>
        </a:spcAft>
        <a:buChar char="»"/>
        <a:defRPr sz="2000">
          <a:solidFill>
            <a:schemeClr val="tx1"/>
          </a:solidFill>
          <a:latin typeface="+mn-lt"/>
          <a:ea typeface="ＭＳ Ｐゴシック" charset="0"/>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t="11644" r="12241" b="14793"/>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defRPr/>
            </a:pPr>
            <a:endParaRPr lang="en-US" altLang="en-US"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defRPr>
            </a:lvl1pPr>
          </a:lstStyle>
          <a:p>
            <a:fld id="{7F37B893-D112-454A-8655-A22509E3648A}" type="slidenum">
              <a:rPr lang="en-US" altLang="en-US"/>
              <a:pPr/>
              <a:t>‹#›</a:t>
            </a:fld>
            <a:endParaRPr lang="en-US" alt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5366" name="Picture 20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1" r:id="rId13"/>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200" b="1">
          <a:solidFill>
            <a:schemeClr val="accent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ＭＳ Ｐゴシック" charset="0"/>
          <a:cs typeface="ＭＳ Ｐゴシック" charset="0"/>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ea typeface="ＭＳ Ｐゴシック" charset="0"/>
        </a:defRPr>
      </a:lvl2pPr>
      <a:lvl3pPr marL="917575" indent="-166688" algn="l" rtl="0" eaLnBrk="0" fontAlgn="base" hangingPunct="0">
        <a:spcBef>
          <a:spcPct val="30000"/>
        </a:spcBef>
        <a:spcAft>
          <a:spcPct val="0"/>
        </a:spcAft>
        <a:buChar char="•"/>
        <a:defRPr sz="2000">
          <a:solidFill>
            <a:schemeClr val="tx1"/>
          </a:solidFill>
          <a:latin typeface="+mn-lt"/>
          <a:ea typeface="ＭＳ Ｐゴシック" charset="0"/>
        </a:defRPr>
      </a:lvl3pPr>
      <a:lvl4pPr marL="1255713" indent="-223838" algn="l" rtl="0" eaLnBrk="0" fontAlgn="base" hangingPunct="0">
        <a:spcBef>
          <a:spcPct val="30000"/>
        </a:spcBef>
        <a:spcAft>
          <a:spcPct val="0"/>
        </a:spcAft>
        <a:buChar char="–"/>
        <a:defRPr sz="2000">
          <a:solidFill>
            <a:schemeClr val="tx1"/>
          </a:solidFill>
          <a:latin typeface="+mn-lt"/>
          <a:ea typeface="ＭＳ Ｐゴシック" charset="0"/>
        </a:defRPr>
      </a:lvl4pPr>
      <a:lvl5pPr marL="1593850" indent="-223838" algn="l" rtl="0" eaLnBrk="0" fontAlgn="base" hangingPunct="0">
        <a:spcBef>
          <a:spcPct val="30000"/>
        </a:spcBef>
        <a:spcAft>
          <a:spcPct val="0"/>
        </a:spcAft>
        <a:buChar char="»"/>
        <a:defRPr sz="2000">
          <a:solidFill>
            <a:schemeClr val="tx1"/>
          </a:solidFill>
          <a:latin typeface="+mn-lt"/>
          <a:ea typeface="ＭＳ Ｐゴシック" charset="0"/>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BF1E3"/>
        </a:soli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432"/>
          <a:stretch>
            <a:fillRect/>
          </a:stretch>
        </p:blipFill>
        <p:spPr bwMode="auto">
          <a:xfrm>
            <a:off x="179388" y="1787525"/>
            <a:ext cx="8775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323850" y="4373563"/>
            <a:ext cx="86312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2800" b="1" i="1" dirty="0" err="1">
                <a:solidFill>
                  <a:srgbClr val="000066"/>
                </a:solidFill>
                <a:latin typeface="Candara" pitchFamily="34" charset="0"/>
              </a:rPr>
              <a:t>EcoCast</a:t>
            </a:r>
            <a:r>
              <a:rPr lang="en-US" altLang="en-US" sz="2800" b="1" i="1" dirty="0">
                <a:solidFill>
                  <a:srgbClr val="000066"/>
                </a:solidFill>
                <a:latin typeface="Candara" pitchFamily="34" charset="0"/>
              </a:rPr>
              <a:t>: Improving Ecological and Economic</a:t>
            </a:r>
          </a:p>
          <a:p>
            <a:pPr algn="ctr" eaLnBrk="1" hangingPunct="1"/>
            <a:r>
              <a:rPr lang="en-US" altLang="en-US" sz="2800" b="1" i="1" dirty="0">
                <a:solidFill>
                  <a:srgbClr val="000066"/>
                </a:solidFill>
                <a:latin typeface="Candara" pitchFamily="34" charset="0"/>
              </a:rPr>
              <a:t>Sustainability of </a:t>
            </a:r>
            <a:r>
              <a:rPr lang="en-US" altLang="en-US" sz="2800" b="1" i="1" dirty="0" smtClean="0">
                <a:solidFill>
                  <a:srgbClr val="000066"/>
                </a:solidFill>
                <a:latin typeface="Candara" pitchFamily="34" charset="0"/>
              </a:rPr>
              <a:t>Fisheries </a:t>
            </a:r>
            <a:r>
              <a:rPr lang="en-US" altLang="en-US" sz="2800" b="1" i="1" dirty="0">
                <a:solidFill>
                  <a:srgbClr val="000066"/>
                </a:solidFill>
                <a:latin typeface="Candara" pitchFamily="34" charset="0"/>
              </a:rPr>
              <a:t>Using Remotely-sensed Oceanographic Data</a:t>
            </a:r>
          </a:p>
          <a:p>
            <a:pPr algn="ctr" eaLnBrk="1" hangingPunct="1"/>
            <a:endParaRPr lang="en-US" altLang="en-US" sz="2800" b="1" i="1" dirty="0">
              <a:solidFill>
                <a:srgbClr val="000066"/>
              </a:solidFill>
              <a:latin typeface="Candara" pitchFamily="34" charset="0"/>
            </a:endParaRPr>
          </a:p>
          <a:p>
            <a:pPr algn="ctr" eaLnBrk="1" hangingPunct="1"/>
            <a:r>
              <a:rPr lang="en-US" altLang="en-US" sz="2800" b="1" i="1" dirty="0">
                <a:solidFill>
                  <a:srgbClr val="000066"/>
                </a:solidFill>
                <a:latin typeface="Candara" pitchFamily="34" charset="0"/>
              </a:rPr>
              <a:t>PI: R. </a:t>
            </a:r>
            <a:r>
              <a:rPr lang="en-US" altLang="en-US" sz="2800" b="1" i="1" dirty="0" err="1" smtClean="0">
                <a:solidFill>
                  <a:srgbClr val="000066"/>
                </a:solidFill>
                <a:latin typeface="Candara" pitchFamily="34" charset="0"/>
              </a:rPr>
              <a:t>Lewison</a:t>
            </a:r>
            <a:r>
              <a:rPr lang="en-US" altLang="en-US" sz="2800" b="1" i="1" dirty="0" smtClean="0">
                <a:solidFill>
                  <a:srgbClr val="000066"/>
                </a:solidFill>
                <a:latin typeface="Candara" pitchFamily="34" charset="0"/>
              </a:rPr>
              <a:t>, San Diego State University</a:t>
            </a:r>
          </a:p>
          <a:p>
            <a:pPr algn="ctr" eaLnBrk="1" hangingPunct="1"/>
            <a:r>
              <a:rPr lang="en-US" altLang="en-US" sz="2400" b="1" i="1" dirty="0" smtClean="0">
                <a:solidFill>
                  <a:srgbClr val="000066"/>
                </a:solidFill>
                <a:latin typeface="Candara" pitchFamily="34" charset="0"/>
              </a:rPr>
              <a:t>rlewison@mail.sdsu.edu</a:t>
            </a:r>
            <a:endParaRPr lang="en-US" altLang="en-US" sz="2400" b="1" i="1" dirty="0">
              <a:solidFill>
                <a:srgbClr val="000066"/>
              </a:solidFill>
              <a:latin typeface="Candara" pitchFamily="34" charset="0"/>
            </a:endParaRPr>
          </a:p>
        </p:txBody>
      </p:sp>
      <p:sp>
        <p:nvSpPr>
          <p:cNvPr id="31748" name="Rectangle 6"/>
          <p:cNvSpPr>
            <a:spLocks noChangeArrowheads="1"/>
          </p:cNvSpPr>
          <p:nvPr/>
        </p:nvSpPr>
        <p:spPr bwMode="auto">
          <a:xfrm>
            <a:off x="2447925" y="6172200"/>
            <a:ext cx="49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1400">
                <a:solidFill>
                  <a:srgbClr val="000000"/>
                </a:solidFill>
              </a:rPr>
              <a:t> </a:t>
            </a:r>
            <a:endParaRPr lang="en-US" altLang="en-US">
              <a:solidFill>
                <a:srgbClr val="000000"/>
              </a:solidFill>
            </a:endParaRPr>
          </a:p>
        </p:txBody>
      </p:sp>
      <p:sp>
        <p:nvSpPr>
          <p:cNvPr id="31749" name="Rectangle 10"/>
          <p:cNvSpPr>
            <a:spLocks noChangeArrowheads="1"/>
          </p:cNvSpPr>
          <p:nvPr/>
        </p:nvSpPr>
        <p:spPr bwMode="auto">
          <a:xfrm>
            <a:off x="5348288" y="6172200"/>
            <a:ext cx="492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1400">
                <a:solidFill>
                  <a:srgbClr val="000000"/>
                </a:solidFill>
              </a:rPr>
              <a:t> </a:t>
            </a:r>
            <a:endParaRPr lang="en-US" altLang="en-US">
              <a:solidFill>
                <a:srgbClr val="000000"/>
              </a:solidFill>
            </a:endParaRPr>
          </a:p>
        </p:txBody>
      </p:sp>
      <p:sp>
        <p:nvSpPr>
          <p:cNvPr id="31750" name="Rectangle 23"/>
          <p:cNvSpPr>
            <a:spLocks noChangeArrowheads="1"/>
          </p:cNvSpPr>
          <p:nvPr/>
        </p:nvSpPr>
        <p:spPr bwMode="auto">
          <a:xfrm>
            <a:off x="8324850" y="6172200"/>
            <a:ext cx="49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1400">
                <a:solidFill>
                  <a:srgbClr val="000000"/>
                </a:solidFill>
              </a:rPr>
              <a:t> </a:t>
            </a:r>
            <a:endParaRPr lang="en-US" altLang="en-US">
              <a:solidFill>
                <a:srgbClr val="000000"/>
              </a:solidFill>
            </a:endParaRPr>
          </a:p>
        </p:txBody>
      </p:sp>
      <p:pic>
        <p:nvPicPr>
          <p:cNvPr id="31751"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676" y="297656"/>
            <a:ext cx="1014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5"/>
          <p:cNvSpPr txBox="1">
            <a:spLocks noChangeArrowheads="1"/>
          </p:cNvSpPr>
          <p:nvPr/>
        </p:nvSpPr>
        <p:spPr bwMode="auto">
          <a:xfrm>
            <a:off x="757238" y="196850"/>
            <a:ext cx="77882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3200" b="1" dirty="0">
                <a:solidFill>
                  <a:srgbClr val="000066"/>
                </a:solidFill>
                <a:latin typeface="Candara" pitchFamily="34" charset="0"/>
              </a:rPr>
              <a:t>NASA Science Mission Directorate</a:t>
            </a:r>
          </a:p>
          <a:p>
            <a:pPr algn="ctr" eaLnBrk="1" hangingPunct="1"/>
            <a:r>
              <a:rPr lang="en-US" altLang="en-US" sz="3200" b="1" dirty="0">
                <a:solidFill>
                  <a:srgbClr val="000066"/>
                </a:solidFill>
                <a:latin typeface="Candara" pitchFamily="34" charset="0"/>
              </a:rPr>
              <a:t>Earth Science Division</a:t>
            </a:r>
          </a:p>
          <a:p>
            <a:pPr algn="ctr" eaLnBrk="1" hangingPunct="1"/>
            <a:r>
              <a:rPr lang="en-US" altLang="en-US" sz="3200" b="1" dirty="0">
                <a:solidFill>
                  <a:srgbClr val="000066"/>
                </a:solidFill>
                <a:latin typeface="Candara" pitchFamily="34" charset="0"/>
              </a:rPr>
              <a:t>Applied Sciences Program</a:t>
            </a:r>
          </a:p>
          <a:p>
            <a:pPr algn="ctr" eaLnBrk="1" hangingPunct="1"/>
            <a:endParaRPr lang="en-US" altLang="en-US" sz="1600" b="1" dirty="0">
              <a:solidFill>
                <a:srgbClr val="000066"/>
              </a:solidFill>
              <a:latin typeface="Candar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3" y="862534"/>
            <a:ext cx="9175614" cy="572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Satellite data/products</a:t>
            </a:r>
            <a:endParaRPr lang="en-US" sz="3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759222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E1A2501-01C9-43F6-9967-0AD3741269AE}" type="slidenum">
              <a:rPr lang="en-US" altLang="en-US" smtClean="0"/>
              <a:pPr/>
              <a:t>11</a:t>
            </a:fld>
            <a:endParaRPr lang="en-US" alt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8766"/>
            <a:ext cx="9219564" cy="692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54469" y="6274676"/>
            <a:ext cx="2569779" cy="583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64014" y="3345805"/>
            <a:ext cx="1534511" cy="95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7504" y="3074276"/>
            <a:ext cx="1350579" cy="122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773" y="-1"/>
            <a:ext cx="1852448" cy="44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tele</a:t>
            </a:r>
            <a:endParaRPr lang="en-US" sz="1400" dirty="0"/>
          </a:p>
        </p:txBody>
      </p:sp>
      <p:sp>
        <p:nvSpPr>
          <p:cNvPr id="9" name="Rectangle 8"/>
          <p:cNvSpPr/>
          <p:nvPr/>
        </p:nvSpPr>
        <p:spPr>
          <a:xfrm>
            <a:off x="2971800" y="84077"/>
            <a:ext cx="1852448" cy="44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1083" y="-118767"/>
            <a:ext cx="1852448" cy="22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5912" y="-23649"/>
            <a:ext cx="1375889" cy="400110"/>
          </a:xfrm>
          <a:prstGeom prst="rect">
            <a:avLst/>
          </a:prstGeom>
          <a:noFill/>
        </p:spPr>
        <p:txBody>
          <a:bodyPr wrap="none" rtlCol="0">
            <a:spAutoFit/>
          </a:bodyPr>
          <a:lstStyle/>
          <a:p>
            <a:r>
              <a:rPr lang="en-US" sz="2000" b="1" dirty="0" smtClean="0"/>
              <a:t>Telemetry</a:t>
            </a:r>
            <a:endParaRPr lang="en-US" sz="2000" b="1" dirty="0"/>
          </a:p>
        </p:txBody>
      </p:sp>
      <p:sp>
        <p:nvSpPr>
          <p:cNvPr id="11" name="TextBox 10"/>
          <p:cNvSpPr txBox="1"/>
          <p:nvPr/>
        </p:nvSpPr>
        <p:spPr>
          <a:xfrm>
            <a:off x="3587612" y="103002"/>
            <a:ext cx="1165704" cy="400110"/>
          </a:xfrm>
          <a:prstGeom prst="rect">
            <a:avLst/>
          </a:prstGeom>
          <a:noFill/>
        </p:spPr>
        <p:txBody>
          <a:bodyPr wrap="none" rtlCol="0">
            <a:spAutoFit/>
          </a:bodyPr>
          <a:lstStyle/>
          <a:p>
            <a:r>
              <a:rPr lang="en-US" sz="2000" b="1" dirty="0" smtClean="0"/>
              <a:t>Satellite</a:t>
            </a:r>
            <a:endParaRPr lang="en-US" sz="2000" b="1" dirty="0"/>
          </a:p>
        </p:txBody>
      </p:sp>
      <p:sp>
        <p:nvSpPr>
          <p:cNvPr id="12" name="TextBox 11"/>
          <p:cNvSpPr txBox="1"/>
          <p:nvPr/>
        </p:nvSpPr>
        <p:spPr>
          <a:xfrm>
            <a:off x="5327088" y="128751"/>
            <a:ext cx="1380506" cy="400110"/>
          </a:xfrm>
          <a:prstGeom prst="rect">
            <a:avLst/>
          </a:prstGeom>
          <a:noFill/>
        </p:spPr>
        <p:txBody>
          <a:bodyPr wrap="none" rtlCol="0">
            <a:spAutoFit/>
          </a:bodyPr>
          <a:lstStyle/>
          <a:p>
            <a:r>
              <a:rPr lang="en-US" sz="2000" b="1" dirty="0" smtClean="0"/>
              <a:t>Fisheries </a:t>
            </a:r>
            <a:endParaRPr lang="en-US" sz="2000" b="1" dirty="0"/>
          </a:p>
        </p:txBody>
      </p:sp>
      <p:sp>
        <p:nvSpPr>
          <p:cNvPr id="13" name="TextBox 12"/>
          <p:cNvSpPr txBox="1"/>
          <p:nvPr/>
        </p:nvSpPr>
        <p:spPr>
          <a:xfrm>
            <a:off x="201014" y="3487695"/>
            <a:ext cx="1593706" cy="1015663"/>
          </a:xfrm>
          <a:prstGeom prst="rect">
            <a:avLst/>
          </a:prstGeom>
          <a:noFill/>
        </p:spPr>
        <p:txBody>
          <a:bodyPr wrap="none" rtlCol="0">
            <a:spAutoFit/>
          </a:bodyPr>
          <a:lstStyle/>
          <a:p>
            <a:r>
              <a:rPr lang="en-US" sz="2000" b="1" dirty="0" smtClean="0"/>
              <a:t>Species </a:t>
            </a:r>
          </a:p>
          <a:p>
            <a:r>
              <a:rPr lang="en-US" sz="2000" b="1" dirty="0" smtClean="0"/>
              <a:t>distribution</a:t>
            </a:r>
          </a:p>
          <a:p>
            <a:r>
              <a:rPr lang="en-US" sz="2000" b="1" dirty="0" smtClean="0"/>
              <a:t>models</a:t>
            </a:r>
            <a:endParaRPr lang="en-US" sz="2000" b="1" dirty="0"/>
          </a:p>
        </p:txBody>
      </p:sp>
      <p:sp>
        <p:nvSpPr>
          <p:cNvPr id="14" name="TextBox 13"/>
          <p:cNvSpPr txBox="1"/>
          <p:nvPr/>
        </p:nvSpPr>
        <p:spPr>
          <a:xfrm>
            <a:off x="6441187" y="3487695"/>
            <a:ext cx="1494320" cy="1015663"/>
          </a:xfrm>
          <a:prstGeom prst="rect">
            <a:avLst/>
          </a:prstGeom>
          <a:noFill/>
        </p:spPr>
        <p:txBody>
          <a:bodyPr wrap="none" rtlCol="0">
            <a:spAutoFit/>
          </a:bodyPr>
          <a:lstStyle/>
          <a:p>
            <a:r>
              <a:rPr lang="en-US" sz="2000" b="1" dirty="0" smtClean="0"/>
              <a:t>Fisheries </a:t>
            </a:r>
          </a:p>
          <a:p>
            <a:r>
              <a:rPr lang="en-US" sz="2000" b="1" dirty="0"/>
              <a:t>i</a:t>
            </a:r>
            <a:r>
              <a:rPr lang="en-US" sz="2000" b="1" dirty="0" smtClean="0"/>
              <a:t>nteraction</a:t>
            </a:r>
          </a:p>
          <a:p>
            <a:r>
              <a:rPr lang="en-US" sz="2000" b="1" dirty="0" smtClean="0"/>
              <a:t>models</a:t>
            </a:r>
            <a:endParaRPr lang="en-US" sz="2000" b="1" dirty="0"/>
          </a:p>
        </p:txBody>
      </p:sp>
      <p:sp>
        <p:nvSpPr>
          <p:cNvPr id="15" name="TextBox 14"/>
          <p:cNvSpPr txBox="1"/>
          <p:nvPr/>
        </p:nvSpPr>
        <p:spPr>
          <a:xfrm>
            <a:off x="4523021" y="5137820"/>
            <a:ext cx="3445174" cy="707886"/>
          </a:xfrm>
          <a:prstGeom prst="rect">
            <a:avLst/>
          </a:prstGeom>
          <a:noFill/>
        </p:spPr>
        <p:txBody>
          <a:bodyPr wrap="none" rtlCol="0">
            <a:spAutoFit/>
          </a:bodyPr>
          <a:lstStyle/>
          <a:p>
            <a:r>
              <a:rPr lang="en-US" sz="2000" b="1" dirty="0" err="1" smtClean="0"/>
              <a:t>EcoCast</a:t>
            </a:r>
            <a:r>
              <a:rPr lang="en-US" sz="2000" b="1" dirty="0" smtClean="0"/>
              <a:t> </a:t>
            </a:r>
          </a:p>
          <a:p>
            <a:r>
              <a:rPr lang="en-US" sz="2000" b="1" dirty="0" smtClean="0"/>
              <a:t>(integrated model product)</a:t>
            </a:r>
            <a:endParaRPr lang="en-US" sz="2000" b="1" dirty="0"/>
          </a:p>
        </p:txBody>
      </p:sp>
    </p:spTree>
    <p:extLst>
      <p:ext uri="{BB962C8B-B14F-4D97-AF65-F5344CB8AC3E}">
        <p14:creationId xmlns:p14="http://schemas.microsoft.com/office/powerpoint/2010/main" val="1242514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5" r="2656" b="18956"/>
          <a:stretch/>
        </p:blipFill>
        <p:spPr bwMode="auto">
          <a:xfrm>
            <a:off x="283779" y="872930"/>
            <a:ext cx="6252158" cy="579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7012" y="1465463"/>
            <a:ext cx="348404" cy="32521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0235" y="3325435"/>
            <a:ext cx="348404" cy="32521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3779" y="4369942"/>
            <a:ext cx="348404" cy="32521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0235" y="5699308"/>
            <a:ext cx="348404" cy="32521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181" y="1468316"/>
            <a:ext cx="226463" cy="32235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27038" y="4426995"/>
            <a:ext cx="226463" cy="32235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6721" y="4997956"/>
            <a:ext cx="226463" cy="32235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47359" y="5759212"/>
            <a:ext cx="226463" cy="32235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9285" y="1419820"/>
            <a:ext cx="348404" cy="325210"/>
          </a:xfrm>
          <a:prstGeom prst="rect">
            <a:avLst/>
          </a:prstGeom>
          <a:solidFill>
            <a:srgbClr val="92D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7005" y="2001777"/>
            <a:ext cx="348404" cy="325210"/>
          </a:xfrm>
          <a:prstGeom prst="rect">
            <a:avLst/>
          </a:prstGeom>
          <a:solidFill>
            <a:srgbClr val="92D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415" y="2498154"/>
            <a:ext cx="348404" cy="325210"/>
          </a:xfrm>
          <a:prstGeom prst="rect">
            <a:avLst/>
          </a:prstGeom>
          <a:solidFill>
            <a:srgbClr val="92D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1204" y="2560914"/>
            <a:ext cx="348404" cy="32521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2810" y="4686602"/>
            <a:ext cx="348404" cy="325210"/>
          </a:xfrm>
          <a:prstGeom prst="rect">
            <a:avLst/>
          </a:prstGeom>
          <a:solidFill>
            <a:srgbClr val="92D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1185" y="5812409"/>
            <a:ext cx="322291" cy="162604"/>
          </a:xfrm>
          <a:prstGeom prst="rect">
            <a:avLst/>
          </a:prstGeom>
          <a:solidFill>
            <a:srgbClr val="FFAC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2494" y="4472638"/>
            <a:ext cx="322291" cy="162604"/>
          </a:xfrm>
          <a:prstGeom prst="rect">
            <a:avLst/>
          </a:prstGeom>
          <a:solidFill>
            <a:srgbClr val="FFAC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6694" y="3406737"/>
            <a:ext cx="322291" cy="162604"/>
          </a:xfrm>
          <a:prstGeom prst="rect">
            <a:avLst/>
          </a:prstGeom>
          <a:solidFill>
            <a:srgbClr val="FFAC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Phase I products</a:t>
            </a:r>
            <a:endParaRPr lang="en-US" sz="3200" dirty="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6535937" y="2354807"/>
            <a:ext cx="2504054" cy="923330"/>
          </a:xfrm>
          <a:prstGeom prst="rect">
            <a:avLst/>
          </a:prstGeom>
        </p:spPr>
        <p:txBody>
          <a:bodyPr wrap="square">
            <a:spAutoFit/>
          </a:bodyPr>
          <a:lstStyle/>
          <a:p>
            <a:pPr marL="285750" indent="-285750">
              <a:buFont typeface="Arial" panose="020B0604020202020204" pitchFamily="34" charset="0"/>
              <a:buChar char="•"/>
            </a:pPr>
            <a:r>
              <a:rPr lang="en-US" sz="1800" dirty="0"/>
              <a:t>generalized </a:t>
            </a:r>
            <a:r>
              <a:rPr lang="en-US" sz="1800" dirty="0" smtClean="0"/>
              <a:t>additive mixed models (GAMMs</a:t>
            </a:r>
            <a:r>
              <a:rPr lang="en-US" sz="1800" dirty="0"/>
              <a:t>)</a:t>
            </a:r>
          </a:p>
        </p:txBody>
      </p:sp>
      <p:sp>
        <p:nvSpPr>
          <p:cNvPr id="28" name="Rectangle 27"/>
          <p:cNvSpPr/>
          <p:nvPr/>
        </p:nvSpPr>
        <p:spPr>
          <a:xfrm>
            <a:off x="6535937" y="3359439"/>
            <a:ext cx="2504054" cy="646331"/>
          </a:xfrm>
          <a:prstGeom prst="rect">
            <a:avLst/>
          </a:prstGeom>
        </p:spPr>
        <p:txBody>
          <a:bodyPr wrap="square">
            <a:spAutoFit/>
          </a:bodyPr>
          <a:lstStyle/>
          <a:p>
            <a:pPr marL="285750" indent="-285750">
              <a:buFont typeface="Arial" panose="020B0604020202020204" pitchFamily="34" charset="0"/>
              <a:buChar char="•"/>
            </a:pPr>
            <a:r>
              <a:rPr lang="en-US" sz="1800" dirty="0"/>
              <a:t>generalized </a:t>
            </a:r>
            <a:r>
              <a:rPr lang="en-US" sz="1800" dirty="0" smtClean="0"/>
              <a:t>additive models (GAMs</a:t>
            </a:r>
            <a:r>
              <a:rPr lang="en-US" sz="1800" dirty="0"/>
              <a:t>)</a:t>
            </a:r>
          </a:p>
        </p:txBody>
      </p:sp>
      <p:sp>
        <p:nvSpPr>
          <p:cNvPr id="5" name="Rectangle 4"/>
          <p:cNvSpPr/>
          <p:nvPr/>
        </p:nvSpPr>
        <p:spPr>
          <a:xfrm>
            <a:off x="6535937" y="1021679"/>
            <a:ext cx="2504055" cy="1323439"/>
          </a:xfrm>
          <a:prstGeom prst="rect">
            <a:avLst/>
          </a:prstGeom>
        </p:spPr>
        <p:txBody>
          <a:bodyPr wrap="square">
            <a:spAutoFit/>
          </a:bodyPr>
          <a:lstStyle/>
          <a:p>
            <a:r>
              <a:rPr lang="en-US" sz="2000" b="1" dirty="0" smtClean="0"/>
              <a:t>Predictive habitat models have been constructed </a:t>
            </a:r>
            <a:r>
              <a:rPr lang="en-US" sz="2000" b="1" dirty="0"/>
              <a:t>for each focal species </a:t>
            </a:r>
            <a:endParaRPr lang="en-US" sz="2000" b="1" dirty="0"/>
          </a:p>
        </p:txBody>
      </p:sp>
      <p:sp>
        <p:nvSpPr>
          <p:cNvPr id="29" name="Rectangle 28"/>
          <p:cNvSpPr/>
          <p:nvPr/>
        </p:nvSpPr>
        <p:spPr>
          <a:xfrm>
            <a:off x="6535936" y="4375869"/>
            <a:ext cx="2608064" cy="1015663"/>
          </a:xfrm>
          <a:prstGeom prst="rect">
            <a:avLst/>
          </a:prstGeom>
        </p:spPr>
        <p:txBody>
          <a:bodyPr wrap="square">
            <a:spAutoFit/>
          </a:bodyPr>
          <a:lstStyle/>
          <a:p>
            <a:r>
              <a:rPr lang="en-US" sz="2000" b="1" dirty="0" smtClean="0"/>
              <a:t>Model development to continue in Phase II</a:t>
            </a:r>
            <a:endParaRPr lang="en-US" sz="20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2"/>
          <p:cNvSpPr txBox="1">
            <a:spLocks noChangeArrowheads="1"/>
          </p:cNvSpPr>
          <p:nvPr/>
        </p:nvSpPr>
        <p:spPr bwMode="auto">
          <a:xfrm>
            <a:off x="0" y="559435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2800" dirty="0" err="1"/>
              <a:t>EcoCast</a:t>
            </a:r>
            <a:r>
              <a:rPr lang="en-US" altLang="en-US" sz="2800" dirty="0"/>
              <a:t> </a:t>
            </a:r>
            <a:r>
              <a:rPr lang="en-US" altLang="en-US" sz="2800" dirty="0" smtClean="0"/>
              <a:t>Phase I</a:t>
            </a:r>
            <a:r>
              <a:rPr lang="en-US" altLang="en-US" sz="2800" dirty="0" smtClean="0"/>
              <a:t> </a:t>
            </a:r>
            <a:r>
              <a:rPr lang="en-US" altLang="en-US" sz="2800" dirty="0" smtClean="0"/>
              <a:t>progress demonstrates feasibility, </a:t>
            </a:r>
            <a:r>
              <a:rPr lang="en-US" altLang="en-US" sz="2800" dirty="0" smtClean="0"/>
              <a:t>tractability and </a:t>
            </a:r>
            <a:r>
              <a:rPr lang="en-US" altLang="en-US" sz="2800" dirty="0" smtClean="0"/>
              <a:t>utility</a:t>
            </a:r>
            <a:endParaRPr lang="en-US" altLang="en-US" sz="3200" dirty="0"/>
          </a:p>
        </p:txBody>
      </p:sp>
      <p:pic>
        <p:nvPicPr>
          <p:cNvPr id="460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1038"/>
            <a:ext cx="91440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Phase I products</a:t>
            </a:r>
            <a:endParaRPr lang="en-US" sz="3200" dirty="0">
              <a:solidFill>
                <a:schemeClr val="bg1"/>
              </a:solidFill>
              <a:latin typeface="Aharoni" panose="02010803020104030203" pitchFamily="2" charset="-79"/>
              <a:cs typeface="Aharoni" panose="02010803020104030203" pitchFamily="2" charset="-79"/>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42875" y="1042988"/>
            <a:ext cx="8307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2800" b="1" dirty="0" smtClean="0"/>
              <a:t>Partner and stakeholder engagement</a:t>
            </a:r>
            <a:endParaRPr lang="en-US" altLang="en-US" sz="2800" b="1" dirty="0"/>
          </a:p>
        </p:txBody>
      </p:sp>
      <p:sp>
        <p:nvSpPr>
          <p:cNvPr id="41987" name="TextBox 7"/>
          <p:cNvSpPr txBox="1">
            <a:spLocks noChangeArrowheads="1"/>
          </p:cNvSpPr>
          <p:nvPr/>
        </p:nvSpPr>
        <p:spPr bwMode="auto">
          <a:xfrm>
            <a:off x="93662" y="1803618"/>
            <a:ext cx="9050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2800" dirty="0" smtClean="0"/>
              <a:t>Working directly with NOAA</a:t>
            </a:r>
            <a:r>
              <a:rPr lang="en-US" altLang="en-US" sz="2800" dirty="0"/>
              <a:t>, industry (Pacific Fisheries </a:t>
            </a:r>
            <a:r>
              <a:rPr lang="en-US" altLang="en-US" sz="2800" dirty="0" err="1"/>
              <a:t>Mgmt</a:t>
            </a:r>
            <a:r>
              <a:rPr lang="en-US" altLang="en-US" sz="2800" dirty="0"/>
              <a:t> Council) and individual fishers to ensure </a:t>
            </a:r>
            <a:r>
              <a:rPr lang="en-US" altLang="en-US" sz="2800" dirty="0" err="1"/>
              <a:t>EcoCast</a:t>
            </a:r>
            <a:r>
              <a:rPr lang="en-US" altLang="en-US" sz="2800" dirty="0"/>
              <a:t> meets the needs of the stakeholder community </a:t>
            </a:r>
            <a:endParaRPr lang="en-US" altLang="en-US" sz="2000" dirty="0"/>
          </a:p>
        </p:txBody>
      </p:sp>
      <p:sp>
        <p:nvSpPr>
          <p:cNvPr id="7" name="Rectangle 6"/>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Phase I outcomes</a:t>
            </a:r>
            <a:endParaRPr lang="en-US" sz="3200" dirty="0">
              <a:solidFill>
                <a:schemeClr val="bg1"/>
              </a:solidFill>
              <a:latin typeface="Aharoni" panose="02010803020104030203" pitchFamily="2" charset="-79"/>
              <a:cs typeface="Aharoni" panose="02010803020104030203" pitchFamily="2" charset="-79"/>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856"/>
          <a:stretch/>
        </p:blipFill>
        <p:spPr bwMode="auto">
          <a:xfrm>
            <a:off x="676440" y="3843171"/>
            <a:ext cx="2271712" cy="208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4152"/>
            <a:ext cx="22860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6797" y="4016139"/>
            <a:ext cx="25336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864871"/>
            <a:ext cx="50577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52979" y="1313024"/>
            <a:ext cx="3232297" cy="523220"/>
          </a:xfrm>
          <a:prstGeom prst="rect">
            <a:avLst/>
          </a:prstGeom>
          <a:solidFill>
            <a:schemeClr val="bg1"/>
          </a:solidFill>
          <a:ln>
            <a:noFill/>
          </a:ln>
        </p:spPr>
        <p:txBody>
          <a:bodyPr wrap="square" rtlCol="0">
            <a:spAutoFit/>
          </a:bodyPr>
          <a:lstStyle/>
          <a:p>
            <a:r>
              <a:rPr lang="en-US" sz="1400" b="1" dirty="0" smtClean="0"/>
              <a:t>Tool to collect opportunistic sightings of non-target species  </a:t>
            </a:r>
            <a:endParaRPr lang="en-US" sz="1400" b="1" dirty="0"/>
          </a:p>
        </p:txBody>
      </p:sp>
      <p:sp>
        <p:nvSpPr>
          <p:cNvPr id="11" name="TextBox 10"/>
          <p:cNvSpPr txBox="1"/>
          <p:nvPr/>
        </p:nvSpPr>
        <p:spPr>
          <a:xfrm>
            <a:off x="286603" y="2469762"/>
            <a:ext cx="3422860" cy="461665"/>
          </a:xfrm>
          <a:prstGeom prst="rect">
            <a:avLst/>
          </a:prstGeom>
          <a:noFill/>
        </p:spPr>
        <p:txBody>
          <a:bodyPr wrap="none" rtlCol="0">
            <a:spAutoFit/>
          </a:bodyPr>
          <a:lstStyle/>
          <a:p>
            <a:r>
              <a:rPr lang="en-US" sz="2400" b="1" dirty="0" smtClean="0">
                <a:solidFill>
                  <a:schemeClr val="bg1"/>
                </a:solidFill>
              </a:rPr>
              <a:t>In collaboration with TNC</a:t>
            </a:r>
            <a:endParaRPr lang="en-US" sz="2400" b="1" dirty="0">
              <a:solidFill>
                <a:schemeClr val="bg1"/>
              </a:solidFill>
            </a:endParaRPr>
          </a:p>
        </p:txBody>
      </p:sp>
      <p:grpSp>
        <p:nvGrpSpPr>
          <p:cNvPr id="10" name="Group 9"/>
          <p:cNvGrpSpPr/>
          <p:nvPr/>
        </p:nvGrpSpPr>
        <p:grpSpPr>
          <a:xfrm>
            <a:off x="729607" y="1836244"/>
            <a:ext cx="2840339" cy="4972604"/>
            <a:chOff x="634110" y="1773646"/>
            <a:chExt cx="2840339" cy="497260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10" y="1773646"/>
              <a:ext cx="2840339" cy="497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52979" y="4858603"/>
              <a:ext cx="930663" cy="96759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Partner/stakeholder engagement</a:t>
            </a:r>
            <a:endParaRPr lang="en-US" sz="3200" dirty="0">
              <a:solidFill>
                <a:schemeClr val="bg1"/>
              </a:solidFill>
              <a:latin typeface="Aharoni" panose="02010803020104030203" pitchFamily="2" charset="-79"/>
              <a:cs typeface="Aharoni" panose="02010803020104030203" pitchFamily="2" charset="-79"/>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015" y="864871"/>
            <a:ext cx="3894083" cy="584112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184" y="1072055"/>
            <a:ext cx="3857297" cy="578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6509" y="940678"/>
            <a:ext cx="3912113" cy="5868170"/>
          </a:xfrm>
          <a:prstGeom prst="rect">
            <a:avLst/>
          </a:prstGeom>
        </p:spPr>
      </p:pic>
    </p:spTree>
    <p:extLst>
      <p:ext uri="{BB962C8B-B14F-4D97-AF65-F5344CB8AC3E}">
        <p14:creationId xmlns:p14="http://schemas.microsoft.com/office/powerpoint/2010/main" val="266343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764" y="831850"/>
            <a:ext cx="6110551" cy="6026150"/>
            <a:chOff x="1236179" y="831851"/>
            <a:chExt cx="6110551" cy="602615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179" y="831851"/>
              <a:ext cx="6110551" cy="602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44565" y="2822028"/>
              <a:ext cx="1245475" cy="252248"/>
            </a:xfrm>
            <a:prstGeom prst="rect">
              <a:avLst/>
            </a:prstGeom>
            <a:solidFill>
              <a:srgbClr val="34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FFFFCC"/>
                  </a:solidFill>
                  <a:latin typeface="Franklin Gothic Heavy" panose="020B0903020102020204" pitchFamily="34" charset="0"/>
                </a:rPr>
                <a:t>EcoCast</a:t>
              </a:r>
              <a:r>
                <a:rPr lang="en-US" sz="1200" dirty="0" smtClean="0">
                  <a:solidFill>
                    <a:srgbClr val="FFFFCC"/>
                  </a:solidFill>
                  <a:latin typeface="Franklin Gothic Heavy" panose="020B0903020102020204" pitchFamily="34" charset="0"/>
                </a:rPr>
                <a:t> App</a:t>
              </a:r>
              <a:endParaRPr lang="en-US" sz="1200" dirty="0">
                <a:solidFill>
                  <a:srgbClr val="FFFFCC"/>
                </a:solidFill>
                <a:latin typeface="Franklin Gothic Heavy" panose="020B0903020102020204" pitchFamily="34" charset="0"/>
              </a:endParaRPr>
            </a:p>
          </p:txBody>
        </p:sp>
        <p:sp>
          <p:nvSpPr>
            <p:cNvPr id="9" name="Rectangle 8"/>
            <p:cNvSpPr/>
            <p:nvPr/>
          </p:nvSpPr>
          <p:spPr>
            <a:xfrm>
              <a:off x="4078013" y="2843049"/>
              <a:ext cx="872359" cy="215461"/>
            </a:xfrm>
            <a:prstGeom prst="rect">
              <a:avLst/>
            </a:prstGeom>
            <a:solidFill>
              <a:srgbClr val="34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FFFFCC"/>
                  </a:solidFill>
                  <a:latin typeface="Franklin Gothic Heavy" panose="020B0903020102020204" pitchFamily="34" charset="0"/>
                </a:rPr>
                <a:t>EcoCast</a:t>
              </a:r>
              <a:endParaRPr lang="en-US" sz="1200" dirty="0">
                <a:solidFill>
                  <a:srgbClr val="FFFFCC"/>
                </a:solidFill>
                <a:latin typeface="Franklin Gothic Heavy" panose="020B0903020102020204" pitchFamily="34" charset="0"/>
              </a:endParaRPr>
            </a:p>
          </p:txBody>
        </p:sp>
      </p:grpSp>
      <p:sp>
        <p:nvSpPr>
          <p:cNvPr id="10" name="Rectangle 9"/>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Phase II</a:t>
            </a:r>
            <a:endParaRPr lang="en-US" sz="3200" dirty="0">
              <a:solidFill>
                <a:schemeClr val="bg1"/>
              </a:solidFill>
              <a:latin typeface="Aharoni" panose="02010803020104030203" pitchFamily="2" charset="-79"/>
              <a:cs typeface="Aharoni" panose="02010803020104030203" pitchFamily="2" charset="-79"/>
            </a:endParaRP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902656" y="1886322"/>
            <a:ext cx="3351706" cy="2123658"/>
          </a:xfrm>
          <a:prstGeom prst="rect">
            <a:avLst/>
          </a:prstGeom>
        </p:spPr>
        <p:txBody>
          <a:bodyPr wrap="square">
            <a:spAutoFit/>
          </a:bodyPr>
          <a:lstStyle/>
          <a:p>
            <a:r>
              <a:rPr lang="nn-NO" sz="2000" b="1" dirty="0" smtClean="0"/>
              <a:t>California Current Regional Ocean Modeling </a:t>
            </a:r>
            <a:r>
              <a:rPr lang="nn-NO" sz="2000" b="1" dirty="0"/>
              <a:t>System (ROMS) </a:t>
            </a:r>
            <a:endParaRPr lang="nn-NO" sz="2000" b="1" dirty="0" smtClean="0"/>
          </a:p>
          <a:p>
            <a:pPr marL="342900" indent="-342900">
              <a:buFont typeface="Arial" panose="020B0604020202020204" pitchFamily="34" charset="0"/>
              <a:buChar char="•"/>
            </a:pPr>
            <a:r>
              <a:rPr lang="nn-NO" sz="1800" dirty="0" smtClean="0"/>
              <a:t>  temp &amp; spatial resolution</a:t>
            </a:r>
          </a:p>
          <a:p>
            <a:endParaRPr lang="nn-NO" sz="1800" dirty="0" smtClean="0"/>
          </a:p>
          <a:p>
            <a:pPr marL="342900" indent="-342900">
              <a:buFont typeface="Arial" panose="020B0604020202020204" pitchFamily="34" charset="0"/>
              <a:buChar char="•"/>
            </a:pPr>
            <a:r>
              <a:rPr lang="nn-NO" sz="1800" dirty="0" smtClean="0"/>
              <a:t>Improve ocean</a:t>
            </a:r>
          </a:p>
          <a:p>
            <a:r>
              <a:rPr lang="nn-NO" sz="1800" dirty="0" smtClean="0"/>
              <a:t>characterization</a:t>
            </a:r>
            <a:endParaRPr lang="en-US" sz="1800" dirty="0"/>
          </a:p>
        </p:txBody>
      </p:sp>
      <p:sp>
        <p:nvSpPr>
          <p:cNvPr id="14" name="Rectangle 13"/>
          <p:cNvSpPr/>
          <p:nvPr/>
        </p:nvSpPr>
        <p:spPr>
          <a:xfrm>
            <a:off x="527536" y="1145627"/>
            <a:ext cx="1931885" cy="252248"/>
          </a:xfrm>
          <a:prstGeom prst="rect">
            <a:avLst/>
          </a:prstGeom>
          <a:solidFill>
            <a:srgbClr val="34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CC"/>
                </a:solidFill>
                <a:latin typeface="Franklin Gothic Heavy" panose="020B0903020102020204" pitchFamily="34" charset="0"/>
              </a:rPr>
              <a:t>Data integration</a:t>
            </a:r>
            <a:endParaRPr lang="en-US" sz="1200" dirty="0">
              <a:solidFill>
                <a:srgbClr val="FFFFCC"/>
              </a:solidFill>
              <a:latin typeface="Franklin Gothic Heavy" panose="020B0903020102020204" pitchFamily="34" charset="0"/>
            </a:endParaRPr>
          </a:p>
        </p:txBody>
      </p:sp>
      <p:sp>
        <p:nvSpPr>
          <p:cNvPr id="15" name="Rectangle 14"/>
          <p:cNvSpPr/>
          <p:nvPr/>
        </p:nvSpPr>
        <p:spPr>
          <a:xfrm>
            <a:off x="5902656" y="1124606"/>
            <a:ext cx="3351706" cy="707886"/>
          </a:xfrm>
          <a:prstGeom prst="rect">
            <a:avLst/>
          </a:prstGeom>
        </p:spPr>
        <p:txBody>
          <a:bodyPr wrap="square">
            <a:spAutoFit/>
          </a:bodyPr>
          <a:lstStyle/>
          <a:p>
            <a:r>
              <a:rPr lang="en-US" sz="2000" b="1" dirty="0" smtClean="0"/>
              <a:t>Ensemble model approach</a:t>
            </a:r>
            <a:endParaRPr lang="en-US" sz="2000" b="1" dirty="0"/>
          </a:p>
        </p:txBody>
      </p:sp>
      <p:sp>
        <p:nvSpPr>
          <p:cNvPr id="16" name="Rectangle 15"/>
          <p:cNvSpPr/>
          <p:nvPr/>
        </p:nvSpPr>
        <p:spPr>
          <a:xfrm>
            <a:off x="5902656" y="4122691"/>
            <a:ext cx="3351706" cy="400110"/>
          </a:xfrm>
          <a:prstGeom prst="rect">
            <a:avLst/>
          </a:prstGeom>
        </p:spPr>
        <p:txBody>
          <a:bodyPr wrap="square">
            <a:spAutoFit/>
          </a:bodyPr>
          <a:lstStyle/>
          <a:p>
            <a:r>
              <a:rPr lang="nn-NO" sz="2000" b="1" dirty="0" smtClean="0"/>
              <a:t>Crowdsource data</a:t>
            </a:r>
          </a:p>
        </p:txBody>
      </p:sp>
      <p:sp>
        <p:nvSpPr>
          <p:cNvPr id="5" name="Up Arrow 4"/>
          <p:cNvSpPr/>
          <p:nvPr/>
        </p:nvSpPr>
        <p:spPr>
          <a:xfrm>
            <a:off x="6186345" y="2858814"/>
            <a:ext cx="176657" cy="357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6210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70125" y="1131888"/>
            <a:ext cx="66627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3200"/>
              <a:t>Built to be compatible with and be supported by existing NOAA infrastructure</a:t>
            </a:r>
          </a:p>
        </p:txBody>
      </p:sp>
      <p:sp>
        <p:nvSpPr>
          <p:cNvPr id="7" name="TextBox 6"/>
          <p:cNvSpPr txBox="1">
            <a:spLocks noChangeArrowheads="1"/>
          </p:cNvSpPr>
          <p:nvPr/>
        </p:nvSpPr>
        <p:spPr bwMode="auto">
          <a:xfrm>
            <a:off x="496888" y="3173413"/>
            <a:ext cx="862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2400" b="1">
                <a:solidFill>
                  <a:srgbClr val="000099"/>
                </a:solidFill>
              </a:rPr>
              <a:t>ERDDAP (Environmental Research Division's Data Access Program):</a:t>
            </a:r>
            <a:r>
              <a:rPr lang="en-US" altLang="en-US" sz="2400">
                <a:solidFill>
                  <a:srgbClr val="000099"/>
                </a:solidFill>
              </a:rPr>
              <a:t> </a:t>
            </a:r>
            <a:r>
              <a:rPr lang="en-US" altLang="en-US" sz="2400"/>
              <a:t>tech-</a:t>
            </a:r>
            <a:r>
              <a:rPr lang="en-US" altLang="en-US" sz="2400">
                <a:solidFill>
                  <a:srgbClr val="000000"/>
                </a:solidFill>
              </a:rPr>
              <a:t>supported NOAA server with capacity to store and maintain EcoCast data</a:t>
            </a:r>
            <a:endParaRPr lang="en-US" altLang="en-US" sz="2400"/>
          </a:p>
        </p:txBody>
      </p:sp>
      <p:sp>
        <p:nvSpPr>
          <p:cNvPr id="11" name="TextBox 10"/>
          <p:cNvSpPr txBox="1">
            <a:spLocks noChangeArrowheads="1"/>
          </p:cNvSpPr>
          <p:nvPr/>
        </p:nvSpPr>
        <p:spPr bwMode="auto">
          <a:xfrm>
            <a:off x="342900" y="4668838"/>
            <a:ext cx="8675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indent="0" eaLnBrk="1" hangingPunct="1"/>
            <a:r>
              <a:rPr lang="en-US" altLang="en-US" sz="3200" dirty="0"/>
              <a:t>Partners, end-users and stakeholders playing key role as participants, expert reviewers and focal user groups</a:t>
            </a:r>
          </a:p>
        </p:txBody>
      </p:sp>
      <p:sp>
        <p:nvSpPr>
          <p:cNvPr id="8" name="Rectangle 7"/>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Sustainability</a:t>
            </a:r>
            <a:endParaRPr lang="en-US" sz="3200" dirty="0">
              <a:solidFill>
                <a:schemeClr val="bg1"/>
              </a:solidFill>
              <a:latin typeface="Aharoni" panose="02010803020104030203" pitchFamily="2" charset="-79"/>
              <a:cs typeface="Aharoni" panose="02010803020104030203" pitchFamily="2" charset="-79"/>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76" y="896148"/>
            <a:ext cx="3008548" cy="204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Acknowledgements</a:t>
            </a:r>
            <a:endParaRPr lang="en-US" sz="3200" dirty="0">
              <a:solidFill>
                <a:schemeClr val="bg1"/>
              </a:solidFill>
              <a:latin typeface="Aharoni" panose="02010803020104030203" pitchFamily="2" charset="-79"/>
              <a:cs typeface="Aharoni" panose="02010803020104030203" pitchFamily="2" charset="-79"/>
            </a:endParaRPr>
          </a:p>
        </p:txBody>
      </p:sp>
      <p:pic>
        <p:nvPicPr>
          <p:cNvPr id="14"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67" y="1148994"/>
            <a:ext cx="2363463" cy="195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8856"/>
          <a:stretch/>
        </p:blipFill>
        <p:spPr bwMode="auto">
          <a:xfrm>
            <a:off x="612775" y="3750516"/>
            <a:ext cx="1929076" cy="176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730" y="3574762"/>
            <a:ext cx="1975262" cy="153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0990" y="1028801"/>
            <a:ext cx="2503934" cy="21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center for ocean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enter for ocean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center for ocean solu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center for ocean solu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8338" y="1687450"/>
            <a:ext cx="2260546" cy="114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3136" y="3558867"/>
            <a:ext cx="37909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5894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1143000" y="1608000"/>
            <a:ext cx="7696200" cy="954107"/>
          </a:xfrm>
          <a:prstGeom prst="rect">
            <a:avLst/>
          </a:prstGeom>
        </p:spPr>
        <p:txBody>
          <a:bodyPr wrap="square">
            <a:spAutoFit/>
          </a:bodyPr>
          <a:lstStyle/>
          <a:p>
            <a:pPr marL="571500" lvl="0" indent="-571500">
              <a:buFont typeface="Arial" panose="020B0604020202020204" pitchFamily="34" charset="0"/>
              <a:buChar char="•"/>
            </a:pPr>
            <a:r>
              <a:rPr lang="en-US" sz="2800" dirty="0" smtClean="0">
                <a:latin typeface="Arial Black" panose="020B0A04020102020204" pitchFamily="34" charset="0"/>
              </a:rPr>
              <a:t>Wicked problem of balancing multiple objectives and trade-offs</a:t>
            </a:r>
            <a:endParaRPr lang="en-US" sz="2800" dirty="0">
              <a:latin typeface="Arial Black" panose="020B0A04020102020204" pitchFamily="34" charset="0"/>
            </a:endParaRPr>
          </a:p>
        </p:txBody>
      </p:sp>
      <p:sp>
        <p:nvSpPr>
          <p:cNvPr id="23" name="Isosceles Triangle 22"/>
          <p:cNvSpPr/>
          <p:nvPr/>
        </p:nvSpPr>
        <p:spPr bwMode="auto">
          <a:xfrm>
            <a:off x="5867400" y="3338694"/>
            <a:ext cx="624127" cy="399256"/>
          </a:xfrm>
          <a:prstGeom prst="triangl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1" name="Straight Connector 20"/>
          <p:cNvCxnSpPr/>
          <p:nvPr/>
        </p:nvCxnSpPr>
        <p:spPr bwMode="auto">
          <a:xfrm>
            <a:off x="5666760" y="3014051"/>
            <a:ext cx="1330205" cy="723899"/>
          </a:xfrm>
          <a:prstGeom prst="line">
            <a:avLst/>
          </a:prstGeom>
          <a:ln w="152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0" y="2607038"/>
            <a:ext cx="533400" cy="407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Oval 18"/>
          <p:cNvSpPr/>
          <p:nvPr/>
        </p:nvSpPr>
        <p:spPr bwMode="auto">
          <a:xfrm>
            <a:off x="6705600" y="3200400"/>
            <a:ext cx="609600" cy="52437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Rectangle 23"/>
          <p:cNvSpPr/>
          <p:nvPr/>
        </p:nvSpPr>
        <p:spPr>
          <a:xfrm>
            <a:off x="1014616" y="3888794"/>
            <a:ext cx="7696200" cy="954107"/>
          </a:xfrm>
          <a:prstGeom prst="rect">
            <a:avLst/>
          </a:prstGeom>
        </p:spPr>
        <p:txBody>
          <a:bodyPr wrap="square">
            <a:spAutoFit/>
          </a:bodyPr>
          <a:lstStyle/>
          <a:p>
            <a:pPr marL="571500" lvl="0" indent="-571500">
              <a:buFont typeface="Arial" panose="020B0604020202020204" pitchFamily="34" charset="0"/>
              <a:buChar char="•"/>
            </a:pPr>
            <a:r>
              <a:rPr lang="en-US" sz="2800" dirty="0" smtClean="0">
                <a:latin typeface="Arial Black" panose="020B0A04020102020204" pitchFamily="34" charset="0"/>
              </a:rPr>
              <a:t>Ocean seascapes, organisms and users are dynamic</a:t>
            </a:r>
            <a:endParaRPr lang="en-US" sz="2800" dirty="0">
              <a:latin typeface="Arial Black" panose="020B0A040201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760" y="4365848"/>
            <a:ext cx="1005773" cy="8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940631" y="5410200"/>
            <a:ext cx="7696200" cy="954107"/>
          </a:xfrm>
          <a:prstGeom prst="rect">
            <a:avLst/>
          </a:prstGeom>
        </p:spPr>
        <p:txBody>
          <a:bodyPr wrap="square">
            <a:spAutoFit/>
          </a:bodyPr>
          <a:lstStyle/>
          <a:p>
            <a:pPr marL="571500" lvl="0" indent="-571500">
              <a:buFont typeface="Arial" panose="020B0604020202020204" pitchFamily="34" charset="0"/>
              <a:buChar char="•"/>
            </a:pPr>
            <a:r>
              <a:rPr lang="en-US" sz="2800" dirty="0" smtClean="0">
                <a:latin typeface="Arial Black" panose="020B0A04020102020204" pitchFamily="34" charset="0"/>
              </a:rPr>
              <a:t>Static structures are being used to manage dynamic oceans </a:t>
            </a:r>
            <a:endParaRPr lang="en-US" sz="2800" dirty="0">
              <a:latin typeface="Arial Black" panose="020B0A04020102020204" pitchFamily="34" charset="0"/>
            </a:endParaRPr>
          </a:p>
        </p:txBody>
      </p:sp>
      <p:sp>
        <p:nvSpPr>
          <p:cNvPr id="27" name="Rectangle 26"/>
          <p:cNvSpPr/>
          <p:nvPr/>
        </p:nvSpPr>
        <p:spPr>
          <a:xfrm rot="838260">
            <a:off x="6667340" y="6064985"/>
            <a:ext cx="1533072" cy="4958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rot="827469">
            <a:off x="6800530" y="6143618"/>
            <a:ext cx="1266693" cy="338554"/>
          </a:xfrm>
          <a:prstGeom prst="rect">
            <a:avLst/>
          </a:prstGeom>
          <a:noFill/>
        </p:spPr>
        <p:txBody>
          <a:bodyPr wrap="none" rtlCol="0">
            <a:spAutoFit/>
          </a:bodyPr>
          <a:lstStyle/>
          <a:p>
            <a:r>
              <a:rPr lang="en-US" sz="1600" b="1" dirty="0" smtClean="0">
                <a:solidFill>
                  <a:schemeClr val="bg1"/>
                </a:solidFill>
              </a:rPr>
              <a:t>disconnect</a:t>
            </a:r>
            <a:endParaRPr lang="en-US" b="1" dirty="0">
              <a:solidFill>
                <a:schemeClr val="bg1"/>
              </a:solidFill>
            </a:endParaRPr>
          </a:p>
        </p:txBody>
      </p:sp>
      <p:sp>
        <p:nvSpPr>
          <p:cNvPr id="30" name="Rectangle 29"/>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Motivation and context</a:t>
            </a:r>
            <a:endParaRPr lang="en-US" sz="3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500958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3513" y="0"/>
            <a:ext cx="8432800" cy="831850"/>
          </a:xfrm>
          <a:prstGeom prst="rect">
            <a:avLst/>
          </a:prstGeom>
        </p:spPr>
        <p:txBody>
          <a:bodyPr anchor="ctr"/>
          <a:lstStyle/>
          <a:p>
            <a:pPr eaLnBrk="0" hangingPunct="0">
              <a:lnSpc>
                <a:spcPct val="85000"/>
              </a:lnSpc>
              <a:defRPr/>
            </a:pPr>
            <a:endParaRPr lang="en-US" sz="2400" b="1" i="1" kern="0" dirty="0">
              <a:solidFill>
                <a:srgbClr val="FFFFFF"/>
              </a:solidFill>
              <a:latin typeface="Arial"/>
              <a:ea typeface="+mn-ea"/>
            </a:endParaRPr>
          </a:p>
        </p:txBody>
      </p:sp>
      <p:sp>
        <p:nvSpPr>
          <p:cNvPr id="35842" name="TextBox 5"/>
          <p:cNvSpPr txBox="1">
            <a:spLocks noChangeArrowheads="1"/>
          </p:cNvSpPr>
          <p:nvPr/>
        </p:nvSpPr>
        <p:spPr bwMode="auto">
          <a:xfrm>
            <a:off x="269875" y="3588243"/>
            <a:ext cx="8743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3200" dirty="0"/>
              <a:t>A </a:t>
            </a:r>
            <a:r>
              <a:rPr lang="en-US" altLang="en-US" sz="3200" b="1" dirty="0"/>
              <a:t>flexible</a:t>
            </a:r>
            <a:r>
              <a:rPr lang="en-US" altLang="en-US" sz="3200" dirty="0"/>
              <a:t>, </a:t>
            </a:r>
            <a:r>
              <a:rPr lang="en-US" altLang="en-US" sz="3200" b="1" dirty="0"/>
              <a:t>user-driven,</a:t>
            </a:r>
            <a:r>
              <a:rPr lang="en-US" altLang="en-US" sz="3200" dirty="0"/>
              <a:t> and </a:t>
            </a:r>
            <a:r>
              <a:rPr lang="en-US" altLang="en-US" sz="3200" b="1" dirty="0"/>
              <a:t>responsive</a:t>
            </a:r>
            <a:r>
              <a:rPr lang="en-US" altLang="en-US" sz="3200" dirty="0"/>
              <a:t> </a:t>
            </a:r>
            <a:r>
              <a:rPr lang="en-US" altLang="en-US" sz="3200" b="1" dirty="0"/>
              <a:t>decision support application </a:t>
            </a:r>
            <a:r>
              <a:rPr lang="en-US" altLang="en-US" sz="3200" dirty="0"/>
              <a:t>that uses </a:t>
            </a:r>
            <a:r>
              <a:rPr lang="en-US" altLang="en-US" sz="3200" b="1" dirty="0"/>
              <a:t>NASA satellite data</a:t>
            </a:r>
            <a:r>
              <a:rPr lang="en-US" altLang="en-US" sz="3200" dirty="0"/>
              <a:t> to </a:t>
            </a:r>
            <a:r>
              <a:rPr lang="en-US" altLang="en-US" sz="3200" dirty="0" smtClean="0"/>
              <a:t>su</a:t>
            </a:r>
            <a:r>
              <a:rPr lang="en-US" altLang="en-US" sz="3200" dirty="0" smtClean="0"/>
              <a:t>pport sustainable fisheries</a:t>
            </a:r>
            <a:r>
              <a:rPr lang="en-US" altLang="en-US" sz="3200" dirty="0" smtClean="0"/>
              <a:t>. </a:t>
            </a:r>
            <a:endParaRPr lang="en-US" altLang="en-US" sz="3200" dirty="0"/>
          </a:p>
          <a:p>
            <a:pPr eaLnBrk="1" hangingPunct="1"/>
            <a:endParaRPr lang="en-US" altLang="en-US" sz="2400" dirty="0"/>
          </a:p>
        </p:txBody>
      </p:sp>
      <p:pic>
        <p:nvPicPr>
          <p:cNvPr id="3584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 b="5185"/>
          <a:stretch/>
        </p:blipFill>
        <p:spPr bwMode="auto">
          <a:xfrm>
            <a:off x="2976563" y="1020654"/>
            <a:ext cx="2865437" cy="227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Project title: </a:t>
            </a:r>
            <a:r>
              <a:rPr lang="en-US" sz="3200" dirty="0" err="1" smtClean="0">
                <a:solidFill>
                  <a:schemeClr val="bg1"/>
                </a:solidFill>
                <a:latin typeface="Aharoni" panose="02010803020104030203" pitchFamily="2" charset="-79"/>
                <a:cs typeface="Aharoni" panose="02010803020104030203" pitchFamily="2" charset="-79"/>
              </a:rPr>
              <a:t>EcoCast</a:t>
            </a:r>
            <a:endParaRPr lang="en-US" sz="3200" dirty="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5740399" y="2916621"/>
            <a:ext cx="211959" cy="37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15709" y="3294993"/>
            <a:ext cx="1781504" cy="67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128662" y="228600"/>
            <a:ext cx="1623938" cy="1600199"/>
            <a:chOff x="1" y="228600"/>
            <a:chExt cx="1623938" cy="1600199"/>
          </a:xfrm>
        </p:grpSpPr>
        <p:sp>
          <p:nvSpPr>
            <p:cNvPr id="12" name="Oval 11"/>
            <p:cNvSpPr/>
            <p:nvPr/>
          </p:nvSpPr>
          <p:spPr>
            <a:xfrm>
              <a:off x="230425" y="495581"/>
              <a:ext cx="1163091" cy="1112419"/>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 y="228600"/>
              <a:ext cx="1623938" cy="16001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3732" y="1028699"/>
              <a:ext cx="936475" cy="461665"/>
            </a:xfrm>
            <a:prstGeom prst="rect">
              <a:avLst/>
            </a:prstGeom>
            <a:noFill/>
          </p:spPr>
          <p:txBody>
            <a:bodyPr wrap="none" rtlCol="0">
              <a:spAutoFit/>
            </a:bodyPr>
            <a:lstStyle/>
            <a:p>
              <a:r>
                <a:rPr lang="en-US" sz="2400" b="1" dirty="0" smtClean="0">
                  <a:solidFill>
                    <a:schemeClr val="bg1"/>
                  </a:solidFill>
                </a:rPr>
                <a:t>HOW</a:t>
              </a:r>
              <a:endParaRPr lang="en-US" sz="2400" b="1" dirty="0">
                <a:solidFill>
                  <a:schemeClr val="bg1"/>
                </a:solidFill>
              </a:endParaRPr>
            </a:p>
          </p:txBody>
        </p:sp>
      </p:grpSp>
      <p:sp>
        <p:nvSpPr>
          <p:cNvPr id="19" name="TextBox 18"/>
          <p:cNvSpPr txBox="1"/>
          <p:nvPr/>
        </p:nvSpPr>
        <p:spPr>
          <a:xfrm>
            <a:off x="185380" y="1981200"/>
            <a:ext cx="8936435" cy="2246769"/>
          </a:xfrm>
          <a:prstGeom prst="rect">
            <a:avLst/>
          </a:prstGeom>
          <a:noFill/>
        </p:spPr>
        <p:txBody>
          <a:bodyPr wrap="square" rtlCol="0">
            <a:spAutoFit/>
          </a:bodyPr>
          <a:lstStyle/>
          <a:p>
            <a:r>
              <a:rPr lang="en-US" sz="2800" b="1" i="1" dirty="0" smtClean="0"/>
              <a:t>“ management </a:t>
            </a:r>
            <a:r>
              <a:rPr lang="en-US" sz="2800" b="1" i="1" dirty="0"/>
              <a:t>that changes in </a:t>
            </a:r>
            <a:r>
              <a:rPr lang="en-US" sz="2800" b="1" i="1" dirty="0" smtClean="0"/>
              <a:t>space </a:t>
            </a:r>
            <a:r>
              <a:rPr lang="en-US" sz="2800" b="1" i="1" dirty="0"/>
              <a:t>and time in response to the shifting nature of the ocean and its users based on the integration of </a:t>
            </a:r>
            <a:r>
              <a:rPr lang="en-US" sz="2800" b="1" i="1" dirty="0" smtClean="0"/>
              <a:t>real-time or near real-time biological</a:t>
            </a:r>
            <a:r>
              <a:rPr lang="en-US" sz="2800" b="1" i="1" dirty="0"/>
              <a:t>, oceanographic, social, </a:t>
            </a:r>
            <a:r>
              <a:rPr lang="en-US" sz="2800" b="1" i="1" dirty="0" smtClean="0"/>
              <a:t>economic and other </a:t>
            </a:r>
            <a:r>
              <a:rPr lang="en-US" sz="2800" b="1" i="1" dirty="0"/>
              <a:t>data</a:t>
            </a:r>
            <a:r>
              <a:rPr lang="en-US" sz="2800" b="1" i="1" dirty="0" smtClean="0"/>
              <a:t>.”</a:t>
            </a:r>
            <a:endParaRPr lang="en-US" sz="2800" b="1" i="1" dirty="0"/>
          </a:p>
        </p:txBody>
      </p:sp>
      <p:sp>
        <p:nvSpPr>
          <p:cNvPr id="20" name="TextBox 19"/>
          <p:cNvSpPr txBox="1"/>
          <p:nvPr/>
        </p:nvSpPr>
        <p:spPr>
          <a:xfrm>
            <a:off x="774123" y="4495800"/>
            <a:ext cx="8369877" cy="461665"/>
          </a:xfrm>
          <a:prstGeom prst="rect">
            <a:avLst/>
          </a:prstGeom>
          <a:noFill/>
        </p:spPr>
        <p:txBody>
          <a:bodyPr wrap="square" rtlCol="0">
            <a:spAutoFit/>
          </a:bodyPr>
          <a:lstStyle/>
          <a:p>
            <a:r>
              <a:rPr lang="en-US" sz="2400" dirty="0" smtClean="0">
                <a:solidFill>
                  <a:srgbClr val="C0C0C0"/>
                </a:solidFill>
              </a:rPr>
              <a:t>(Maxwell et al 2012, </a:t>
            </a:r>
            <a:r>
              <a:rPr lang="en-US" sz="2400" dirty="0" err="1" smtClean="0">
                <a:solidFill>
                  <a:srgbClr val="C0C0C0"/>
                </a:solidFill>
              </a:rPr>
              <a:t>Hobday</a:t>
            </a:r>
            <a:r>
              <a:rPr lang="en-US" sz="2400" dirty="0" smtClean="0">
                <a:solidFill>
                  <a:srgbClr val="C0C0C0"/>
                </a:solidFill>
              </a:rPr>
              <a:t> et al 2014, Lewison et al. 2015)</a:t>
            </a:r>
            <a:endParaRPr lang="en-US" sz="2400" dirty="0">
              <a:solidFill>
                <a:srgbClr val="C0C0C0"/>
              </a:solidFill>
            </a:endParaRPr>
          </a:p>
        </p:txBody>
      </p:sp>
      <p:sp>
        <p:nvSpPr>
          <p:cNvPr id="8" name="Rectangle 7"/>
          <p:cNvSpPr/>
          <p:nvPr/>
        </p:nvSpPr>
        <p:spPr>
          <a:xfrm>
            <a:off x="152400" y="27801"/>
            <a:ext cx="8839200" cy="584775"/>
          </a:xfrm>
          <a:prstGeom prst="rect">
            <a:avLst/>
          </a:prstGeom>
        </p:spPr>
        <p:txBody>
          <a:bodyPr wrap="square">
            <a:spAutoFit/>
          </a:bodyPr>
          <a:lstStyle/>
          <a:p>
            <a:pPr lvl="0" algn="ctr"/>
            <a:r>
              <a:rPr lang="en-US" sz="3200" dirty="0" smtClean="0">
                <a:solidFill>
                  <a:prstClr val="white"/>
                </a:solidFill>
                <a:latin typeface="Arial Black" panose="020B0A04020102020204" pitchFamily="34" charset="0"/>
              </a:rPr>
              <a:t>How do we define DOM?</a:t>
            </a:r>
            <a:endParaRPr lang="en-US" sz="3200" dirty="0">
              <a:solidFill>
                <a:prstClr val="white"/>
              </a:solidFill>
              <a:latin typeface="Arial Black" panose="020B0A04020102020204" pitchFamily="34" charset="0"/>
            </a:endParaRPr>
          </a:p>
        </p:txBody>
      </p:sp>
      <p:sp>
        <p:nvSpPr>
          <p:cNvPr id="9" name="Rectangle 8"/>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6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945" y="3274735"/>
            <a:ext cx="12249807" cy="3693319"/>
          </a:xfrm>
          <a:prstGeom prst="rect">
            <a:avLst/>
          </a:prstGeom>
        </p:spPr>
        <p:txBody>
          <a:bodyPr wrap="square">
            <a:spAutoFit/>
          </a:bodyPr>
          <a:lstStyle/>
          <a:p>
            <a:pPr algn="ctr">
              <a:buNone/>
            </a:pPr>
            <a:r>
              <a:rPr lang="en-US" sz="2400" dirty="0">
                <a:solidFill>
                  <a:srgbClr val="FF0000"/>
                </a:solidFill>
              </a:rPr>
              <a:t>Sara Maxwell </a:t>
            </a:r>
            <a:r>
              <a:rPr lang="en-US" sz="2400" dirty="0" smtClean="0">
                <a:solidFill>
                  <a:srgbClr val="FF0000"/>
                </a:solidFill>
              </a:rPr>
              <a:t>(</a:t>
            </a:r>
            <a:r>
              <a:rPr lang="en-US" sz="2400" b="1" dirty="0" smtClean="0">
                <a:solidFill>
                  <a:srgbClr val="FF0000"/>
                </a:solidFill>
              </a:rPr>
              <a:t>Old Dominion</a:t>
            </a:r>
            <a:r>
              <a:rPr lang="en-US" sz="2400" dirty="0" smtClean="0">
                <a:solidFill>
                  <a:srgbClr val="FF0000"/>
                </a:solidFill>
              </a:rPr>
              <a:t>), </a:t>
            </a:r>
            <a:r>
              <a:rPr lang="en-US" sz="2400" dirty="0">
                <a:solidFill>
                  <a:srgbClr val="FF0000"/>
                </a:solidFill>
              </a:rPr>
              <a:t>Elliott </a:t>
            </a:r>
            <a:r>
              <a:rPr lang="en-US" sz="2400" dirty="0" smtClean="0">
                <a:solidFill>
                  <a:srgbClr val="FF0000"/>
                </a:solidFill>
              </a:rPr>
              <a:t>Hazen</a:t>
            </a:r>
            <a:r>
              <a:rPr lang="en-US" sz="2400" dirty="0">
                <a:solidFill>
                  <a:srgbClr val="FF0000"/>
                </a:solidFill>
              </a:rPr>
              <a:t> </a:t>
            </a:r>
            <a:r>
              <a:rPr lang="en-US" sz="2400" dirty="0" smtClean="0">
                <a:solidFill>
                  <a:srgbClr val="FF0000"/>
                </a:solidFill>
              </a:rPr>
              <a:t>(</a:t>
            </a:r>
            <a:r>
              <a:rPr lang="en-US" sz="2400" b="1" dirty="0" smtClean="0">
                <a:solidFill>
                  <a:srgbClr val="FF0000"/>
                </a:solidFill>
              </a:rPr>
              <a:t>NOAA</a:t>
            </a:r>
            <a:r>
              <a:rPr lang="en-US" sz="2400" dirty="0" smtClean="0">
                <a:solidFill>
                  <a:srgbClr val="FF0000"/>
                </a:solidFill>
              </a:rPr>
              <a:t>)</a:t>
            </a:r>
            <a:endParaRPr lang="en-US" sz="2400" dirty="0">
              <a:solidFill>
                <a:srgbClr val="FF0000"/>
              </a:solidFill>
            </a:endParaRPr>
          </a:p>
          <a:p>
            <a:pPr algn="ctr">
              <a:buNone/>
            </a:pPr>
            <a:r>
              <a:rPr lang="en-US" sz="2400" dirty="0"/>
              <a:t>Melissa </a:t>
            </a:r>
            <a:r>
              <a:rPr lang="en-US" sz="2400" dirty="0" smtClean="0"/>
              <a:t>Stevens, Matt Merrifield </a:t>
            </a:r>
            <a:r>
              <a:rPr lang="en-US" sz="2400" dirty="0"/>
              <a:t>(</a:t>
            </a:r>
            <a:r>
              <a:rPr lang="en-US" sz="2400" b="1" dirty="0"/>
              <a:t>TNC</a:t>
            </a:r>
            <a:r>
              <a:rPr lang="en-US" sz="2400" dirty="0"/>
              <a:t>)</a:t>
            </a:r>
          </a:p>
          <a:p>
            <a:pPr>
              <a:buNone/>
            </a:pPr>
            <a:r>
              <a:rPr lang="en-US" sz="1800" dirty="0"/>
              <a:t>	    		 	</a:t>
            </a:r>
            <a:endParaRPr lang="en-US" sz="2400" dirty="0"/>
          </a:p>
          <a:p>
            <a:pPr algn="ctr">
              <a:buNone/>
            </a:pPr>
            <a:r>
              <a:rPr lang="en-US" sz="2400" dirty="0"/>
              <a:t>Steven </a:t>
            </a:r>
            <a:r>
              <a:rPr lang="en-US" sz="2400" dirty="0" err="1"/>
              <a:t>Bograd</a:t>
            </a:r>
            <a:r>
              <a:rPr lang="en-US" sz="2400" dirty="0"/>
              <a:t>, </a:t>
            </a:r>
            <a:r>
              <a:rPr lang="en-US" sz="2400" dirty="0" smtClean="0"/>
              <a:t>Scott </a:t>
            </a:r>
            <a:r>
              <a:rPr lang="en-US" sz="2400" dirty="0"/>
              <a:t>Benson, </a:t>
            </a:r>
            <a:r>
              <a:rPr lang="en-US" sz="2400" dirty="0" err="1" smtClean="0"/>
              <a:t>Tomo</a:t>
            </a:r>
            <a:r>
              <a:rPr lang="en-US" sz="2400" dirty="0" smtClean="0"/>
              <a:t> </a:t>
            </a:r>
            <a:r>
              <a:rPr lang="en-US" sz="2400" dirty="0" err="1"/>
              <a:t>Eguchi</a:t>
            </a:r>
            <a:r>
              <a:rPr lang="en-US" sz="2400" dirty="0"/>
              <a:t>, </a:t>
            </a:r>
            <a:endParaRPr lang="en-US" sz="2400" dirty="0" smtClean="0"/>
          </a:p>
          <a:p>
            <a:pPr algn="ctr">
              <a:buNone/>
            </a:pPr>
            <a:r>
              <a:rPr lang="en-US" sz="2400" dirty="0" smtClean="0"/>
              <a:t>Heidi </a:t>
            </a:r>
            <a:r>
              <a:rPr lang="en-US" sz="2400" dirty="0"/>
              <a:t>Dewar, </a:t>
            </a:r>
            <a:r>
              <a:rPr lang="en-US" sz="2400" dirty="0" smtClean="0"/>
              <a:t>Suzy </a:t>
            </a:r>
            <a:r>
              <a:rPr lang="en-US" sz="2400" dirty="0" err="1"/>
              <a:t>Kohin</a:t>
            </a:r>
            <a:r>
              <a:rPr lang="en-US" sz="2400" dirty="0"/>
              <a:t>, Tim </a:t>
            </a:r>
            <a:r>
              <a:rPr lang="en-US" sz="2400" dirty="0" err="1"/>
              <a:t>Sippel</a:t>
            </a:r>
            <a:endParaRPr lang="en-US" sz="2400" dirty="0"/>
          </a:p>
          <a:p>
            <a:pPr algn="ctr">
              <a:buNone/>
            </a:pPr>
            <a:r>
              <a:rPr lang="en-US" sz="2400" dirty="0"/>
              <a:t>(</a:t>
            </a:r>
            <a:r>
              <a:rPr lang="en-US" sz="2400" b="1" dirty="0"/>
              <a:t>NOAA Southwest Fisheries Science Center)</a:t>
            </a:r>
            <a:endParaRPr lang="en-US" sz="2400" dirty="0"/>
          </a:p>
          <a:p>
            <a:pPr algn="ctr">
              <a:buNone/>
            </a:pPr>
            <a:endParaRPr lang="en-US" sz="1600" dirty="0"/>
          </a:p>
          <a:p>
            <a:pPr algn="ctr">
              <a:buNone/>
            </a:pPr>
            <a:r>
              <a:rPr lang="en-US" sz="2400" dirty="0"/>
              <a:t>Larry Crowder, Dana Briscoe (</a:t>
            </a:r>
            <a:r>
              <a:rPr lang="en-US" sz="2400" b="1" dirty="0"/>
              <a:t>Stanford </a:t>
            </a:r>
            <a:r>
              <a:rPr lang="en-US" sz="2400" b="1" dirty="0" err="1"/>
              <a:t>Univ</a:t>
            </a:r>
            <a:r>
              <a:rPr lang="en-US" sz="2400" dirty="0"/>
              <a:t>)</a:t>
            </a:r>
          </a:p>
          <a:p>
            <a:pPr algn="ctr">
              <a:buNone/>
            </a:pPr>
            <a:r>
              <a:rPr lang="en-US" sz="2400" dirty="0"/>
              <a:t>Helen Bailey (</a:t>
            </a:r>
            <a:r>
              <a:rPr lang="en-US" sz="2400" b="1" dirty="0"/>
              <a:t>U of Maryland</a:t>
            </a:r>
            <a:r>
              <a:rPr lang="en-US" sz="2400" dirty="0"/>
              <a:t>) </a:t>
            </a:r>
          </a:p>
          <a:p>
            <a:pPr algn="ctr">
              <a:buNone/>
            </a:pPr>
            <a:r>
              <a:rPr lang="en-US" sz="2400" dirty="0"/>
              <a:t>Dan Costa (</a:t>
            </a:r>
            <a:r>
              <a:rPr lang="en-US" sz="2400" b="1" dirty="0"/>
              <a:t>UC Santa Cruz</a:t>
            </a:r>
            <a:r>
              <a:rPr lang="en-US" sz="2400" dirty="0"/>
              <a:t>)</a:t>
            </a:r>
          </a:p>
        </p:txBody>
      </p:sp>
      <p:sp>
        <p:nvSpPr>
          <p:cNvPr id="5" name="Rectangle 4"/>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63513" y="46740"/>
            <a:ext cx="8432800" cy="831850"/>
          </a:xfrm>
          <a:prstGeom prst="rect">
            <a:avLst/>
          </a:prstGeom>
        </p:spPr>
        <p:txBody>
          <a:bodyPr anchor="ctr"/>
          <a:lstStyle/>
          <a:p>
            <a:pPr eaLnBrk="0" hangingPunct="0">
              <a:lnSpc>
                <a:spcPct val="85000"/>
              </a:lnSpc>
              <a:defRPr/>
            </a:pPr>
            <a:endParaRPr lang="en-US" sz="2400" b="1" i="1" kern="0" dirty="0">
              <a:solidFill>
                <a:srgbClr val="FFFFFF"/>
              </a:solidFill>
              <a:latin typeface="Arial"/>
              <a:ea typeface="+mn-ea"/>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Project team</a:t>
            </a:r>
            <a:endParaRPr lang="en-US" sz="3200" dirty="0">
              <a:solidFill>
                <a:schemeClr val="bg1"/>
              </a:solidFill>
              <a:latin typeface="Aharoni" panose="02010803020104030203" pitchFamily="2" charset="-79"/>
              <a:cs typeface="Aharoni" panose="02010803020104030203" pitchFamily="2" charset="-79"/>
            </a:endParaRPr>
          </a:p>
        </p:txBody>
      </p:sp>
      <p:sp>
        <p:nvSpPr>
          <p:cNvPr id="10" name="TextBox 5"/>
          <p:cNvSpPr txBox="1">
            <a:spLocks noChangeArrowheads="1"/>
          </p:cNvSpPr>
          <p:nvPr/>
        </p:nvSpPr>
        <p:spPr bwMode="auto">
          <a:xfrm>
            <a:off x="2865438" y="1170005"/>
            <a:ext cx="62785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3200" dirty="0" smtClean="0"/>
              <a:t>Project team is collaboration between multiple academic institutions, agencies and NGOs. </a:t>
            </a:r>
            <a:endParaRPr lang="en-US" altLang="en-US" sz="3200" dirty="0"/>
          </a:p>
          <a:p>
            <a:pPr eaLnBrk="1" hangingPunct="1"/>
            <a:endParaRPr lang="en-US" alt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77" y="982489"/>
            <a:ext cx="3228715" cy="219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937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3513" y="0"/>
            <a:ext cx="8432800" cy="831850"/>
          </a:xfrm>
          <a:prstGeom prst="rect">
            <a:avLst/>
          </a:prstGeom>
        </p:spPr>
        <p:txBody>
          <a:bodyPr anchor="ctr"/>
          <a:lstStyle/>
          <a:p>
            <a:pPr eaLnBrk="0" hangingPunct="0">
              <a:lnSpc>
                <a:spcPct val="85000"/>
              </a:lnSpc>
              <a:defRPr/>
            </a:pPr>
            <a:r>
              <a:rPr lang="en-US" sz="2400" b="1" i="1" kern="0" dirty="0" smtClean="0">
                <a:solidFill>
                  <a:srgbClr val="FFFFFF"/>
                </a:solidFill>
                <a:latin typeface="Arial"/>
                <a:ea typeface="+mn-ea"/>
              </a:rPr>
              <a:t> </a:t>
            </a:r>
            <a:r>
              <a:rPr lang="en-US" sz="2400" b="1" i="1" kern="0" dirty="0">
                <a:solidFill>
                  <a:srgbClr val="FFFFFF"/>
                </a:solidFill>
                <a:latin typeface="Arial"/>
                <a:ea typeface="+mn-ea"/>
              </a:rPr>
              <a:t/>
            </a:r>
            <a:br>
              <a:rPr lang="en-US" sz="2400" b="1" i="1" kern="0" dirty="0">
                <a:solidFill>
                  <a:srgbClr val="FFFFFF"/>
                </a:solidFill>
                <a:latin typeface="Arial"/>
                <a:ea typeface="+mn-ea"/>
              </a:rPr>
            </a:br>
            <a:endParaRPr lang="en-US" sz="2400" b="1" i="1" kern="0" dirty="0">
              <a:solidFill>
                <a:srgbClr val="FFFFFF"/>
              </a:solidFill>
              <a:latin typeface="Arial"/>
              <a:ea typeface="+mn-ea"/>
            </a:endParaRPr>
          </a:p>
        </p:txBody>
      </p:sp>
      <p:sp>
        <p:nvSpPr>
          <p:cNvPr id="3" name="Rectangle 2"/>
          <p:cNvSpPr/>
          <p:nvPr/>
        </p:nvSpPr>
        <p:spPr>
          <a:xfrm>
            <a:off x="555625" y="1990725"/>
            <a:ext cx="2743200" cy="159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6" name="TextBox 3"/>
          <p:cNvSpPr txBox="1">
            <a:spLocks noChangeArrowheads="1"/>
          </p:cNvSpPr>
          <p:nvPr/>
        </p:nvSpPr>
        <p:spPr bwMode="auto">
          <a:xfrm>
            <a:off x="752475" y="2062163"/>
            <a:ext cx="234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3200"/>
              <a:t>Ecologically</a:t>
            </a:r>
          </a:p>
          <a:p>
            <a:pPr algn="ctr" eaLnBrk="1" hangingPunct="1"/>
            <a:r>
              <a:rPr lang="en-US" altLang="en-US" sz="3200"/>
              <a:t>sustainable </a:t>
            </a:r>
          </a:p>
          <a:p>
            <a:pPr algn="ctr" eaLnBrk="1" hangingPunct="1"/>
            <a:r>
              <a:rPr lang="en-US" altLang="en-US" sz="3200"/>
              <a:t>fisheries</a:t>
            </a:r>
          </a:p>
        </p:txBody>
      </p:sp>
      <p:grpSp>
        <p:nvGrpSpPr>
          <p:cNvPr id="7" name="Group 6"/>
          <p:cNvGrpSpPr>
            <a:grpSpLocks/>
          </p:cNvGrpSpPr>
          <p:nvPr/>
        </p:nvGrpSpPr>
        <p:grpSpPr bwMode="auto">
          <a:xfrm>
            <a:off x="6480175" y="3052763"/>
            <a:ext cx="2663825" cy="2116137"/>
            <a:chOff x="5931788" y="1595903"/>
            <a:chExt cx="2664525" cy="2115485"/>
          </a:xfrm>
        </p:grpSpPr>
        <p:sp>
          <p:nvSpPr>
            <p:cNvPr id="5" name="Oval 4"/>
            <p:cNvSpPr/>
            <p:nvPr/>
          </p:nvSpPr>
          <p:spPr>
            <a:xfrm>
              <a:off x="5931788" y="1595903"/>
              <a:ext cx="2664525" cy="211548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7" name="TextBox 10"/>
            <p:cNvSpPr txBox="1">
              <a:spLocks noChangeArrowheads="1"/>
            </p:cNvSpPr>
            <p:nvPr/>
          </p:nvSpPr>
          <p:spPr bwMode="auto">
            <a:xfrm>
              <a:off x="5963856" y="2016337"/>
              <a:ext cx="26003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r>
                <a:rPr lang="en-US" altLang="en-US" sz="3200"/>
                <a:t>Economically</a:t>
              </a:r>
            </a:p>
            <a:p>
              <a:pPr algn="ctr" eaLnBrk="1" hangingPunct="1"/>
              <a:r>
                <a:rPr lang="en-US" altLang="en-US" sz="3200"/>
                <a:t>viable </a:t>
              </a:r>
            </a:p>
            <a:p>
              <a:pPr algn="ctr" eaLnBrk="1" hangingPunct="1"/>
              <a:r>
                <a:rPr lang="en-US" altLang="en-US" sz="3200"/>
                <a:t>fisheries</a:t>
              </a:r>
            </a:p>
          </p:txBody>
        </p:sp>
      </p:gr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4462463"/>
            <a:ext cx="25336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a:spLocks noChangeArrowheads="1"/>
          </p:cNvSpPr>
          <p:nvPr/>
        </p:nvSpPr>
        <p:spPr bwMode="auto">
          <a:xfrm>
            <a:off x="2429149" y="5676900"/>
            <a:ext cx="6415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2800" b="1" dirty="0"/>
              <a:t>Current practices/baseline:</a:t>
            </a:r>
            <a:r>
              <a:rPr lang="en-US" altLang="en-US" sz="3200" b="1" dirty="0"/>
              <a:t> </a:t>
            </a:r>
            <a:r>
              <a:rPr lang="en-US" altLang="en-US" sz="2800" dirty="0" smtClean="0"/>
              <a:t>fixed &amp; </a:t>
            </a:r>
            <a:r>
              <a:rPr lang="en-US" altLang="en-US" sz="2800" dirty="0"/>
              <a:t>seasonal </a:t>
            </a:r>
            <a:r>
              <a:rPr lang="en-US" altLang="en-US" sz="2800" dirty="0" smtClean="0"/>
              <a:t>TACs, quotas, hard </a:t>
            </a:r>
            <a:r>
              <a:rPr lang="en-US" altLang="en-US" sz="2800" dirty="0"/>
              <a:t>caps</a:t>
            </a:r>
          </a:p>
        </p:txBody>
      </p:sp>
      <p:grpSp>
        <p:nvGrpSpPr>
          <p:cNvPr id="18" name="Group 17"/>
          <p:cNvGrpSpPr>
            <a:grpSpLocks/>
          </p:cNvGrpSpPr>
          <p:nvPr/>
        </p:nvGrpSpPr>
        <p:grpSpPr bwMode="auto">
          <a:xfrm>
            <a:off x="3441700" y="2994025"/>
            <a:ext cx="2851150" cy="1595438"/>
            <a:chOff x="3442447" y="2994212"/>
            <a:chExt cx="2850777" cy="1595717"/>
          </a:xfrm>
        </p:grpSpPr>
        <p:sp>
          <p:nvSpPr>
            <p:cNvPr id="17" name="Isosceles Triangle 16"/>
            <p:cNvSpPr/>
            <p:nvPr/>
          </p:nvSpPr>
          <p:spPr>
            <a:xfrm>
              <a:off x="4380537" y="3791276"/>
              <a:ext cx="795233" cy="79865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3442447" y="2994212"/>
              <a:ext cx="2850777" cy="1595717"/>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3594100" y="2349500"/>
            <a:ext cx="2470150" cy="796925"/>
            <a:chOff x="3594847" y="2348753"/>
            <a:chExt cx="2469403" cy="797859"/>
          </a:xfrm>
        </p:grpSpPr>
        <p:sp>
          <p:nvSpPr>
            <p:cNvPr id="23" name="Isosceles Triangle 22"/>
            <p:cNvSpPr/>
            <p:nvPr/>
          </p:nvSpPr>
          <p:spPr>
            <a:xfrm>
              <a:off x="4380422" y="2348753"/>
              <a:ext cx="795096" cy="79785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p:nvPr/>
          </p:nvCxnSpPr>
          <p:spPr>
            <a:xfrm>
              <a:off x="3594847" y="2348753"/>
              <a:ext cx="2469403"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Motivation and context</a:t>
            </a:r>
            <a:endParaRPr lang="en-US" sz="3200" dirty="0">
              <a:solidFill>
                <a:schemeClr val="bg1"/>
              </a:solidFill>
              <a:latin typeface="Aharoni" panose="02010803020104030203" pitchFamily="2" charset="-79"/>
              <a:cs typeface="Aharoni" panose="02010803020104030203"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2.77778E-7 4.44444E-6 L -2.77778E-7 -0.2338 " pathEditMode="relative" rAng="0" ptsTypes="AA">
                                      <p:cBhvr>
                                        <p:cTn id="6" dur="2000" fill="hold"/>
                                        <p:tgtEl>
                                          <p:spTgt spid="7"/>
                                        </p:tgtEl>
                                        <p:attrNameLst>
                                          <p:attrName>ppt_x</p:attrName>
                                          <p:attrName>ppt_y</p:attrName>
                                        </p:attrNameLst>
                                      </p:cBhvr>
                                      <p:rCtr x="0" y="-11690"/>
                                    </p:animMotion>
                                  </p:childTnLst>
                                </p:cTn>
                              </p:par>
                              <p:par>
                                <p:cTn id="7" presetID="10" presetClass="exit" presetSubtype="0" fill="hold"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82825" y="4885730"/>
            <a:ext cx="2284175" cy="523220"/>
          </a:xfrm>
          <a:prstGeom prst="rect">
            <a:avLst/>
          </a:prstGeom>
        </p:spPr>
        <p:txBody>
          <a:bodyPr wrap="square">
            <a:spAutoFit/>
          </a:bodyPr>
          <a:lstStyle/>
          <a:p>
            <a:pPr lvl="0"/>
            <a:r>
              <a:rPr lang="en-US" sz="2800" dirty="0" smtClean="0">
                <a:latin typeface="Arial Black" panose="020B0A04020102020204" pitchFamily="34" charset="0"/>
              </a:rPr>
              <a:t>seascapes</a:t>
            </a:r>
            <a:endParaRPr lang="en-US" sz="2800" dirty="0">
              <a:latin typeface="Arial Black" panose="020B0A04020102020204" pitchFamily="34" charset="0"/>
            </a:endParaRPr>
          </a:p>
        </p:txBody>
      </p:sp>
      <p:sp>
        <p:nvSpPr>
          <p:cNvPr id="23" name="Rectangle 22"/>
          <p:cNvSpPr/>
          <p:nvPr/>
        </p:nvSpPr>
        <p:spPr>
          <a:xfrm>
            <a:off x="3276600" y="4894660"/>
            <a:ext cx="2627590" cy="523220"/>
          </a:xfrm>
          <a:prstGeom prst="rect">
            <a:avLst/>
          </a:prstGeom>
        </p:spPr>
        <p:txBody>
          <a:bodyPr wrap="square">
            <a:spAutoFit/>
          </a:bodyPr>
          <a:lstStyle/>
          <a:p>
            <a:pPr lvl="0" algn="ctr"/>
            <a:r>
              <a:rPr lang="en-US" sz="2800" dirty="0" smtClean="0">
                <a:latin typeface="Arial Black" panose="020B0A04020102020204" pitchFamily="34" charset="0"/>
              </a:rPr>
              <a:t>marine life</a:t>
            </a:r>
            <a:endParaRPr lang="en-US" sz="2800" dirty="0">
              <a:latin typeface="Arial Black" panose="020B0A04020102020204" pitchFamily="34" charset="0"/>
            </a:endParaRPr>
          </a:p>
        </p:txBody>
      </p:sp>
      <p:sp>
        <p:nvSpPr>
          <p:cNvPr id="24" name="Rectangle 23"/>
          <p:cNvSpPr/>
          <p:nvPr/>
        </p:nvSpPr>
        <p:spPr>
          <a:xfrm>
            <a:off x="6324600" y="4894660"/>
            <a:ext cx="2627590" cy="523220"/>
          </a:xfrm>
          <a:prstGeom prst="rect">
            <a:avLst/>
          </a:prstGeom>
        </p:spPr>
        <p:txBody>
          <a:bodyPr wrap="square">
            <a:spAutoFit/>
          </a:bodyPr>
          <a:lstStyle/>
          <a:p>
            <a:pPr lvl="0"/>
            <a:r>
              <a:rPr lang="en-US" sz="2800" dirty="0" smtClean="0">
                <a:latin typeface="Arial Black" panose="020B0A04020102020204" pitchFamily="34" charset="0"/>
              </a:rPr>
              <a:t>human uses</a:t>
            </a:r>
            <a:endParaRPr lang="en-US" sz="2800" dirty="0">
              <a:latin typeface="Arial Black" panose="020B0A04020102020204" pitchFamily="34" charset="0"/>
            </a:endParaRPr>
          </a:p>
        </p:txBody>
      </p:sp>
      <p:sp>
        <p:nvSpPr>
          <p:cNvPr id="25" name="Rectangle 24"/>
          <p:cNvSpPr/>
          <p:nvPr/>
        </p:nvSpPr>
        <p:spPr>
          <a:xfrm>
            <a:off x="1002470" y="5715000"/>
            <a:ext cx="7217084" cy="646331"/>
          </a:xfrm>
          <a:prstGeom prst="rect">
            <a:avLst/>
          </a:prstGeom>
        </p:spPr>
        <p:txBody>
          <a:bodyPr wrap="square">
            <a:spAutoFit/>
          </a:bodyPr>
          <a:lstStyle/>
          <a:p>
            <a:pPr lvl="0" algn="ctr"/>
            <a:r>
              <a:rPr lang="en-US" sz="3600" dirty="0" smtClean="0">
                <a:latin typeface="Arial Black" panose="020B0A04020102020204" pitchFamily="34" charset="0"/>
              </a:rPr>
              <a:t>are all dynamic</a:t>
            </a:r>
            <a:endParaRPr lang="en-US" sz="3600" dirty="0">
              <a:latin typeface="Arial Black" panose="020B0A04020102020204" pitchFamily="34" charset="0"/>
            </a:endParaRPr>
          </a:p>
        </p:txBody>
      </p:sp>
      <p:grpSp>
        <p:nvGrpSpPr>
          <p:cNvPr id="38" name="Group 37"/>
          <p:cNvGrpSpPr/>
          <p:nvPr/>
        </p:nvGrpSpPr>
        <p:grpSpPr>
          <a:xfrm>
            <a:off x="230425" y="2209800"/>
            <a:ext cx="8608775" cy="2675930"/>
            <a:chOff x="911877" y="1730933"/>
            <a:chExt cx="7667969" cy="2075688"/>
          </a:xfrm>
        </p:grpSpPr>
        <p:pic>
          <p:nvPicPr>
            <p:cNvPr id="39" name="Picture 38" descr="east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77" y="1730933"/>
              <a:ext cx="2272380" cy="20723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0" name="Picture 2"/>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626677" y="1730933"/>
              <a:ext cx="2276856" cy="2075688"/>
            </a:xfrm>
            <a:prstGeom prst="rect">
              <a:avLst/>
            </a:prstGeom>
            <a:noFill/>
            <a:ln w="2857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990" y="1730933"/>
              <a:ext cx="2276856" cy="20756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Rectangle 42"/>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Motivation and context</a:t>
            </a:r>
            <a:endParaRPr lang="en-US" sz="3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9622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2635303" y="937127"/>
            <a:ext cx="6912284" cy="6239878"/>
          </a:xfrm>
          <a:prstGeom prst="rect">
            <a:avLst/>
          </a:prstGeom>
          <a:noFill/>
          <a:ln w="9525">
            <a:noFill/>
            <a:miter lim="800000"/>
            <a:headEnd/>
            <a:tailEnd/>
          </a:ln>
        </p:spPr>
      </p:pic>
      <p:sp>
        <p:nvSpPr>
          <p:cNvPr id="9" name="Rectangle 8"/>
          <p:cNvSpPr/>
          <p:nvPr/>
        </p:nvSpPr>
        <p:spPr>
          <a:xfrm>
            <a:off x="230425" y="3585661"/>
            <a:ext cx="321541" cy="3767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230425" y="4128053"/>
            <a:ext cx="321541" cy="376739"/>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230425" y="4670445"/>
            <a:ext cx="321541" cy="376739"/>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230425" y="5212837"/>
            <a:ext cx="321541" cy="3767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230425" y="5755230"/>
            <a:ext cx="321541" cy="376739"/>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ight Brace 13"/>
          <p:cNvSpPr/>
          <p:nvPr/>
        </p:nvSpPr>
        <p:spPr>
          <a:xfrm>
            <a:off x="811970" y="3585661"/>
            <a:ext cx="305750" cy="14615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1179455" y="3926454"/>
            <a:ext cx="1301959" cy="400110"/>
          </a:xfrm>
          <a:prstGeom prst="rect">
            <a:avLst/>
          </a:prstGeom>
        </p:spPr>
        <p:txBody>
          <a:bodyPr wrap="none">
            <a:spAutoFit/>
          </a:bodyPr>
          <a:lstStyle/>
          <a:p>
            <a:pPr lvl="0"/>
            <a:r>
              <a:rPr lang="en-US" dirty="0" smtClean="0">
                <a:latin typeface="Arial Black" panose="020B0A04020102020204" pitchFamily="34" charset="0"/>
              </a:rPr>
              <a:t>Marine </a:t>
            </a:r>
          </a:p>
          <a:p>
            <a:pPr lvl="0"/>
            <a:r>
              <a:rPr lang="en-US" dirty="0" smtClean="0">
                <a:latin typeface="Arial Black" panose="020B0A04020102020204" pitchFamily="34" charset="0"/>
              </a:rPr>
              <a:t>protected areas</a:t>
            </a:r>
            <a:endParaRPr lang="en-US" dirty="0">
              <a:latin typeface="Arial Black" panose="020B0A04020102020204" pitchFamily="34" charset="0"/>
            </a:endParaRPr>
          </a:p>
        </p:txBody>
      </p:sp>
      <p:sp>
        <p:nvSpPr>
          <p:cNvPr id="16" name="Rectangle 15"/>
          <p:cNvSpPr/>
          <p:nvPr/>
        </p:nvSpPr>
        <p:spPr>
          <a:xfrm>
            <a:off x="1172649" y="5192343"/>
            <a:ext cx="1452642" cy="246221"/>
          </a:xfrm>
          <a:prstGeom prst="rect">
            <a:avLst/>
          </a:prstGeom>
        </p:spPr>
        <p:txBody>
          <a:bodyPr wrap="none">
            <a:spAutoFit/>
          </a:bodyPr>
          <a:lstStyle/>
          <a:p>
            <a:pPr lvl="0"/>
            <a:r>
              <a:rPr lang="en-US" dirty="0" smtClean="0">
                <a:latin typeface="Arial Black" panose="020B0A04020102020204" pitchFamily="34" charset="0"/>
              </a:rPr>
              <a:t>Time area closure</a:t>
            </a:r>
            <a:endParaRPr lang="en-US" dirty="0">
              <a:latin typeface="Arial Black" panose="020B0A04020102020204" pitchFamily="34" charset="0"/>
            </a:endParaRPr>
          </a:p>
        </p:txBody>
      </p:sp>
      <p:sp>
        <p:nvSpPr>
          <p:cNvPr id="18" name="Rectangle 17"/>
          <p:cNvSpPr/>
          <p:nvPr/>
        </p:nvSpPr>
        <p:spPr>
          <a:xfrm>
            <a:off x="1179455" y="5775866"/>
            <a:ext cx="1455848" cy="246221"/>
          </a:xfrm>
          <a:prstGeom prst="rect">
            <a:avLst/>
          </a:prstGeom>
        </p:spPr>
        <p:txBody>
          <a:bodyPr wrap="none">
            <a:spAutoFit/>
          </a:bodyPr>
          <a:lstStyle/>
          <a:p>
            <a:pPr lvl="0"/>
            <a:r>
              <a:rPr lang="en-US" dirty="0" smtClean="0">
                <a:latin typeface="Arial Black" panose="020B0A04020102020204" pitchFamily="34" charset="0"/>
              </a:rPr>
              <a:t>Management zone</a:t>
            </a:r>
            <a:endParaRPr lang="en-US" dirty="0">
              <a:latin typeface="Arial Black" panose="020B0A04020102020204" pitchFamily="34" charset="0"/>
            </a:endParaRPr>
          </a:p>
        </p:txBody>
      </p:sp>
      <p:sp>
        <p:nvSpPr>
          <p:cNvPr id="4" name="Down Arrow 3"/>
          <p:cNvSpPr/>
          <p:nvPr/>
        </p:nvSpPr>
        <p:spPr>
          <a:xfrm>
            <a:off x="7086600" y="1483242"/>
            <a:ext cx="609600" cy="10844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Down Arrow 28"/>
          <p:cNvSpPr/>
          <p:nvPr/>
        </p:nvSpPr>
        <p:spPr>
          <a:xfrm>
            <a:off x="5284681" y="1245563"/>
            <a:ext cx="609600" cy="10844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Down Arrow 29"/>
          <p:cNvSpPr/>
          <p:nvPr/>
        </p:nvSpPr>
        <p:spPr>
          <a:xfrm>
            <a:off x="5776025" y="2645336"/>
            <a:ext cx="609600" cy="10844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Down Arrow 42"/>
          <p:cNvSpPr/>
          <p:nvPr/>
        </p:nvSpPr>
        <p:spPr>
          <a:xfrm>
            <a:off x="3810000" y="2386700"/>
            <a:ext cx="609600" cy="10844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Motivation and context</a:t>
            </a:r>
            <a:endParaRPr lang="en-US" sz="3200" dirty="0">
              <a:solidFill>
                <a:schemeClr val="bg1"/>
              </a:solidFill>
              <a:latin typeface="Aharoni" panose="02010803020104030203" pitchFamily="2" charset="-79"/>
              <a:cs typeface="Aharoni" panose="02010803020104030203" pitchFamily="2" charset="-79"/>
            </a:endParaRPr>
          </a:p>
        </p:txBody>
      </p:sp>
      <p:sp>
        <p:nvSpPr>
          <p:cNvPr id="22" name="Down Arrow 21"/>
          <p:cNvSpPr/>
          <p:nvPr/>
        </p:nvSpPr>
        <p:spPr>
          <a:xfrm>
            <a:off x="5414118" y="3585946"/>
            <a:ext cx="609600" cy="10844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971195" y="2567741"/>
            <a:ext cx="8004429" cy="2420819"/>
            <a:chOff x="3642572" y="2260789"/>
            <a:chExt cx="8004429" cy="2420819"/>
          </a:xfrm>
        </p:grpSpPr>
        <p:sp>
          <p:nvSpPr>
            <p:cNvPr id="19" name="Rectangle 18"/>
            <p:cNvSpPr/>
            <p:nvPr/>
          </p:nvSpPr>
          <p:spPr>
            <a:xfrm rot="20039933">
              <a:off x="3642572" y="2260789"/>
              <a:ext cx="7770772" cy="24208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rot="20017027">
              <a:off x="3646096" y="2549688"/>
              <a:ext cx="8000905" cy="1938992"/>
            </a:xfrm>
            <a:prstGeom prst="rect">
              <a:avLst/>
            </a:prstGeom>
          </p:spPr>
          <p:txBody>
            <a:bodyPr wrap="square">
              <a:spAutoFit/>
            </a:bodyPr>
            <a:lstStyle/>
            <a:p>
              <a:pPr lvl="0" algn="ctr"/>
              <a:r>
                <a:rPr lang="en-US" sz="4000" u="sng" dirty="0" smtClean="0">
                  <a:solidFill>
                    <a:schemeClr val="bg1"/>
                  </a:solidFill>
                  <a:latin typeface="Arial Black" panose="020B0A04020102020204" pitchFamily="34" charset="0"/>
                </a:rPr>
                <a:t>Static</a:t>
              </a:r>
              <a:r>
                <a:rPr lang="en-US" sz="4000" dirty="0" smtClean="0">
                  <a:solidFill>
                    <a:schemeClr val="bg1"/>
                  </a:solidFill>
                  <a:latin typeface="Arial Black" panose="020B0A04020102020204" pitchFamily="34" charset="0"/>
                </a:rPr>
                <a:t> structures are being used to manage </a:t>
              </a:r>
              <a:r>
                <a:rPr lang="en-US" sz="4000" u="sng" dirty="0" smtClean="0">
                  <a:solidFill>
                    <a:schemeClr val="bg1"/>
                  </a:solidFill>
                  <a:latin typeface="Arial Black" panose="020B0A04020102020204" pitchFamily="34" charset="0"/>
                </a:rPr>
                <a:t>dynamic</a:t>
              </a:r>
              <a:r>
                <a:rPr lang="en-US" sz="4000" dirty="0" smtClean="0">
                  <a:solidFill>
                    <a:schemeClr val="bg1"/>
                  </a:solidFill>
                  <a:latin typeface="Arial Black" panose="020B0A04020102020204" pitchFamily="34" charset="0"/>
                </a:rPr>
                <a:t> oceans</a:t>
              </a:r>
              <a:endParaRPr lang="en-US" sz="40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160757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0" grpId="0" animBg="1"/>
      <p:bldP spid="43"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Motivation and context</a:t>
            </a:r>
            <a:endParaRPr lang="en-US" sz="3200" dirty="0">
              <a:solidFill>
                <a:schemeClr val="bg1"/>
              </a:solidFill>
              <a:latin typeface="Aharoni" panose="02010803020104030203" pitchFamily="2" charset="-79"/>
              <a:cs typeface="Aharoni" panose="02010803020104030203" pitchFamily="2" charset="-79"/>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90"/>
          <a:stretch/>
        </p:blipFill>
        <p:spPr bwMode="auto">
          <a:xfrm>
            <a:off x="242531" y="1340069"/>
            <a:ext cx="8658938" cy="422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05269" y="5969315"/>
            <a:ext cx="7696200" cy="461665"/>
          </a:xfrm>
          <a:prstGeom prst="rect">
            <a:avLst/>
          </a:prstGeom>
        </p:spPr>
        <p:txBody>
          <a:bodyPr wrap="square">
            <a:spAutoFit/>
          </a:bodyPr>
          <a:lstStyle/>
          <a:p>
            <a:pPr lvl="0" algn="r"/>
            <a:r>
              <a:rPr lang="en-US" sz="2400" dirty="0" smtClean="0">
                <a:latin typeface="+mj-lt"/>
              </a:rPr>
              <a:t>(</a:t>
            </a:r>
            <a:r>
              <a:rPr lang="en-US" sz="2400" dirty="0" err="1" smtClean="0">
                <a:latin typeface="+mj-lt"/>
              </a:rPr>
              <a:t>Lewison</a:t>
            </a:r>
            <a:r>
              <a:rPr lang="en-US" sz="2400" dirty="0" smtClean="0">
                <a:latin typeface="+mj-lt"/>
              </a:rPr>
              <a:t> et al. 2015, </a:t>
            </a:r>
            <a:r>
              <a:rPr lang="en-US" sz="2400" i="1" dirty="0" smtClean="0">
                <a:latin typeface="+mj-lt"/>
              </a:rPr>
              <a:t>Bioscience</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14426200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93663" y="1000125"/>
            <a:ext cx="891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spcAft>
                <a:spcPts val="1200"/>
              </a:spcAft>
            </a:pPr>
            <a:r>
              <a:rPr lang="en-US" altLang="en-US" sz="2800" b="1" i="1" dirty="0">
                <a:solidFill>
                  <a:srgbClr val="000066"/>
                </a:solidFill>
                <a:latin typeface="Candara" pitchFamily="34" charset="0"/>
              </a:rPr>
              <a:t>Leveraging science &amp; technology </a:t>
            </a:r>
          </a:p>
        </p:txBody>
      </p:sp>
      <p:sp>
        <p:nvSpPr>
          <p:cNvPr id="9" name="Title 1"/>
          <p:cNvSpPr txBox="1">
            <a:spLocks/>
          </p:cNvSpPr>
          <p:nvPr/>
        </p:nvSpPr>
        <p:spPr>
          <a:xfrm>
            <a:off x="163513" y="0"/>
            <a:ext cx="8432800" cy="831850"/>
          </a:xfrm>
          <a:prstGeom prst="rect">
            <a:avLst/>
          </a:prstGeom>
        </p:spPr>
        <p:txBody>
          <a:bodyPr anchor="ctr"/>
          <a:lstStyle/>
          <a:p>
            <a:pPr eaLnBrk="0" hangingPunct="0">
              <a:lnSpc>
                <a:spcPct val="85000"/>
              </a:lnSpc>
              <a:defRPr/>
            </a:pPr>
            <a:r>
              <a:rPr lang="en-US" sz="2400" b="1" i="1" kern="0" dirty="0">
                <a:solidFill>
                  <a:srgbClr val="FFFFFF"/>
                </a:solidFill>
                <a:latin typeface="Arial"/>
                <a:ea typeface="+mn-ea"/>
              </a:rPr>
              <a:t/>
            </a:r>
            <a:br>
              <a:rPr lang="en-US" sz="2400" b="1" i="1" kern="0" dirty="0">
                <a:solidFill>
                  <a:srgbClr val="FFFFFF"/>
                </a:solidFill>
                <a:latin typeface="Arial"/>
                <a:ea typeface="+mn-ea"/>
              </a:rPr>
            </a:br>
            <a:endParaRPr lang="en-US" sz="2400" b="1" i="1" kern="0" dirty="0">
              <a:solidFill>
                <a:srgbClr val="FFFFFF"/>
              </a:solidFill>
              <a:latin typeface="Arial"/>
              <a:ea typeface="+mn-ea"/>
            </a:endParaRPr>
          </a:p>
        </p:txBody>
      </p:sp>
      <p:pic>
        <p:nvPicPr>
          <p:cNvPr id="37891" name="Picture 4"/>
          <p:cNvPicPr>
            <a:picLocks noChangeAspect="1" noChangeArrowheads="1"/>
          </p:cNvPicPr>
          <p:nvPr/>
        </p:nvPicPr>
        <p:blipFill>
          <a:blip r:embed="rId3">
            <a:extLst>
              <a:ext uri="{28A0092B-C50C-407E-A947-70E740481C1C}">
                <a14:useLocalDpi xmlns:a14="http://schemas.microsoft.com/office/drawing/2010/main" val="0"/>
              </a:ext>
            </a:extLst>
          </a:blip>
          <a:srcRect l="2051" b="57378"/>
          <a:stretch>
            <a:fillRect/>
          </a:stretch>
        </p:blipFill>
        <p:spPr bwMode="auto">
          <a:xfrm>
            <a:off x="188913" y="1524000"/>
            <a:ext cx="8602662" cy="28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1"/>
          <p:cNvSpPr txBox="1">
            <a:spLocks noChangeArrowheads="1"/>
          </p:cNvSpPr>
          <p:nvPr/>
        </p:nvSpPr>
        <p:spPr bwMode="auto">
          <a:xfrm>
            <a:off x="163513" y="4691063"/>
            <a:ext cx="6259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2800" b="1"/>
              <a:t>EcoCast leverages </a:t>
            </a:r>
          </a:p>
        </p:txBody>
      </p:sp>
      <p:sp>
        <p:nvSpPr>
          <p:cNvPr id="8199" name="TextBox 7"/>
          <p:cNvSpPr txBox="1">
            <a:spLocks noChangeArrowheads="1"/>
          </p:cNvSpPr>
          <p:nvPr/>
        </p:nvSpPr>
        <p:spPr bwMode="auto">
          <a:xfrm>
            <a:off x="93663" y="5283200"/>
            <a:ext cx="9050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800"/>
              <a:t>Next-gen telemetry  </a:t>
            </a:r>
            <a:r>
              <a:rPr lang="en-US" altLang="en-US" sz="2000"/>
              <a:t>(Bailey et al. 2009, Block et al. 2011 )</a:t>
            </a:r>
          </a:p>
        </p:txBody>
      </p:sp>
      <p:sp>
        <p:nvSpPr>
          <p:cNvPr id="8200" name="TextBox 9"/>
          <p:cNvSpPr txBox="1">
            <a:spLocks noChangeArrowheads="1"/>
          </p:cNvSpPr>
          <p:nvPr/>
        </p:nvSpPr>
        <p:spPr bwMode="auto">
          <a:xfrm>
            <a:off x="93663" y="5765800"/>
            <a:ext cx="9050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800"/>
              <a:t>Innovative spp. distribution modelling </a:t>
            </a:r>
            <a:r>
              <a:rPr lang="en-US" altLang="en-US" sz="2000"/>
              <a:t>(Hobday et al. 2011)) </a:t>
            </a:r>
          </a:p>
        </p:txBody>
      </p:sp>
      <p:sp>
        <p:nvSpPr>
          <p:cNvPr id="8201" name="TextBox 10"/>
          <p:cNvSpPr txBox="1">
            <a:spLocks noChangeArrowheads="1"/>
          </p:cNvSpPr>
          <p:nvPr/>
        </p:nvSpPr>
        <p:spPr bwMode="auto">
          <a:xfrm>
            <a:off x="93663" y="6249988"/>
            <a:ext cx="850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800"/>
              <a:t>Robust spatial data integration </a:t>
            </a:r>
            <a:r>
              <a:rPr lang="en-US" altLang="en-US" sz="2000"/>
              <a:t>(Pikesley et al 2013) </a:t>
            </a:r>
          </a:p>
        </p:txBody>
      </p:sp>
      <p:sp>
        <p:nvSpPr>
          <p:cNvPr id="10" name="Rectangle 9"/>
          <p:cNvSpPr/>
          <p:nvPr/>
        </p:nvSpPr>
        <p:spPr>
          <a:xfrm>
            <a:off x="8276896" y="31532"/>
            <a:ext cx="867103" cy="6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8776"/>
            <a:ext cx="9144000" cy="584775"/>
          </a:xfrm>
          <a:prstGeom prst="rect">
            <a:avLst/>
          </a:prstGeom>
        </p:spPr>
        <p:txBody>
          <a:bodyPr wrap="square">
            <a:spAutoFit/>
          </a:bodyPr>
          <a:lstStyle/>
          <a:p>
            <a:pPr lvl="0"/>
            <a:r>
              <a:rPr lang="en-US" sz="3200" dirty="0" smtClean="0">
                <a:solidFill>
                  <a:schemeClr val="bg1"/>
                </a:solidFill>
                <a:latin typeface="Aharoni" panose="02010803020104030203" pitchFamily="2" charset="-79"/>
                <a:cs typeface="Aharoni" panose="02010803020104030203" pitchFamily="2" charset="-79"/>
              </a:rPr>
              <a:t>Analytical approach</a:t>
            </a:r>
            <a:endParaRPr lang="en-US" sz="3200" dirty="0">
              <a:solidFill>
                <a:schemeClr val="bg1"/>
              </a:solidFill>
              <a:latin typeface="Aharoni" panose="02010803020104030203" pitchFamily="2" charset="-79"/>
              <a:cs typeface="Aharoni" panose="02010803020104030203" pitchFamily="2" charset="-79"/>
            </a:endParaRP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34" y="46740"/>
            <a:ext cx="887357" cy="7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P spid="82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E1A2501-01C9-43F6-9967-0AD3741269AE}" type="slidenum">
              <a:rPr lang="en-US" altLang="en-US" smtClean="0"/>
              <a:pPr/>
              <a:t>9</a:t>
            </a:fld>
            <a:endParaRPr lang="en-US" alt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8766"/>
            <a:ext cx="9219564" cy="692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54469" y="6274676"/>
            <a:ext cx="2569779" cy="583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64014" y="3345805"/>
            <a:ext cx="1534511" cy="95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7504" y="3074276"/>
            <a:ext cx="1350579" cy="122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773" y="-1"/>
            <a:ext cx="1852448" cy="44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tele</a:t>
            </a:r>
            <a:endParaRPr lang="en-US" sz="1400" dirty="0"/>
          </a:p>
        </p:txBody>
      </p:sp>
      <p:sp>
        <p:nvSpPr>
          <p:cNvPr id="9" name="Rectangle 8"/>
          <p:cNvSpPr/>
          <p:nvPr/>
        </p:nvSpPr>
        <p:spPr>
          <a:xfrm>
            <a:off x="2971800" y="84077"/>
            <a:ext cx="1852448" cy="44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1083" y="-118767"/>
            <a:ext cx="1852448" cy="22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87612" y="103002"/>
            <a:ext cx="1165704" cy="400110"/>
          </a:xfrm>
          <a:prstGeom prst="rect">
            <a:avLst/>
          </a:prstGeom>
          <a:noFill/>
        </p:spPr>
        <p:txBody>
          <a:bodyPr wrap="none" rtlCol="0">
            <a:spAutoFit/>
          </a:bodyPr>
          <a:lstStyle/>
          <a:p>
            <a:r>
              <a:rPr lang="en-US" sz="2000" b="1" dirty="0" smtClean="0"/>
              <a:t>Satellite</a:t>
            </a:r>
            <a:endParaRPr lang="en-US" sz="2000" b="1" dirty="0"/>
          </a:p>
        </p:txBody>
      </p:sp>
    </p:spTree>
    <p:extLst>
      <p:ext uri="{BB962C8B-B14F-4D97-AF65-F5344CB8AC3E}">
        <p14:creationId xmlns:p14="http://schemas.microsoft.com/office/powerpoint/2010/main" val="2387013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17039</TotalTime>
  <Words>1088</Words>
  <Application>Microsoft Office PowerPoint</Application>
  <PresentationFormat>On-screen Show (4:3)</PresentationFormat>
  <Paragraphs>156</Paragraphs>
  <Slides>20</Slides>
  <Notes>16</Notes>
  <HiddenSlides>2</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3_Blank</vt:lpstr>
      <vt:lpstr>4_Blank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Financial Charts for Reviews</dc:title>
  <dc:creator>Estes, Maury G. (MSFC-ZP11)[USRA]</dc:creator>
  <cp:lastModifiedBy>Lewison</cp:lastModifiedBy>
  <cp:revision>409</cp:revision>
  <cp:lastPrinted>2015-01-20T19:37:41Z</cp:lastPrinted>
  <dcterms:created xsi:type="dcterms:W3CDTF">2009-10-09T17:50:20Z</dcterms:created>
  <dcterms:modified xsi:type="dcterms:W3CDTF">2015-04-23T12:36:37Z</dcterms:modified>
</cp:coreProperties>
</file>